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5143500" cx="9144000"/>
  <p:notesSz cx="6858000" cy="9144000"/>
  <p:embeddedFontLst>
    <p:embeddedFont>
      <p:font typeface="Montserrat"/>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Montserrat-bold.fntdata"/><Relationship Id="rId90" Type="http://schemas.openxmlformats.org/officeDocument/2006/relationships/font" Target="fonts/Montserrat-regular.fntdata"/><Relationship Id="rId93" Type="http://schemas.openxmlformats.org/officeDocument/2006/relationships/font" Target="fonts/Montserrat-boldItalic.fntdata"/><Relationship Id="rId92" Type="http://schemas.openxmlformats.org/officeDocument/2006/relationships/font" Target="fonts/Montserrat-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856d35cbb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856d35cbb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856d35cbb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856d35cbb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856d35cbb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856d35cbb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856d35cbb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856d35cbb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856d35cbb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856d35cbb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56d35cbb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56d35cbb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856d35cbb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856d35cbb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856d35cbb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856d35cbb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85fc08483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85fc08483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856d35cbb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56d35cbb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856d35cb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856d35cb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Architect at Ultimate software, basically I go to meetings and watch youtube videos.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85fc08483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85fc0848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85fc08483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85fc08483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85fc08483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85fc08483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85fc08483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85fc08483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85fc08483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85fc08483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85fc08483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85fc08483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85fc08483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85fc08483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85fc08483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85fc08483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85fc08483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85fc08483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85fc08483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85fc08483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85fc08483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85fc0848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85fc08483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85fc08483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85fc08483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85fc08483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85fc08483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85fc08483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856d35cbb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856d35cbb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85fc08483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85fc08483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85fc08483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85fc08483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85fc0848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85fc0848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85fc0848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85fc0848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85fc08483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85fc08483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85fc08483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85fc08483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85fc08483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85fc08483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85fc08483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85fc08483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85fc0848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85fc0848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85fc08483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85fc08483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856d35cbb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56d35cbb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85fc08483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85fc08483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856d35cbb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856d35cbb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85fc08483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85fc08483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85fc08483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85fc08483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856d35cbb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856d35cbb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85fc08483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85fc08483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85fc08483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85fc08483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85fc08483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85fc08483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856d35cbb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856d35cbb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85fc08483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85fc08483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85fc08483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85fc08483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85fc0848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85fc084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85fc08483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85fc08483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85fc08483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85fc08483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85fc08483_6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85fc08483_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85fc08483_6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85fc08483_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85fc08483_6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85fc08483_6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85fc08483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85fc08483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85fc0848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85fc0848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85fc08483_6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85fc08483_6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85fc08483_6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85fc08483_6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85fc0848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85fc0848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85fc0848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85fc0848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85fc0848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85fc0848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85fc08483_6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85fc08483_6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85fc08483_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85fc08483_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85fc08483_6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85fc08483_6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85fc08483_6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85fc08483_6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856d35cbb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856d35cbb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85fc08483_6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485fc08483_6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85fc08483_6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85fc08483_6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85fc0848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85fc0848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85fc08483_6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85fc08483_6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85fc08483_6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85fc08483_6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85fc08483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85fc08483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85fc08483_6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85fc08483_6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85fc08483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85fc08483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85fc08483_8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85fc08483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85fc08483_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85fc08483_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856d35cbb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856d35cbb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85fc08483_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85fc08483_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85fc08483_1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85fc08483_1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85fc08483_1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85fc08483_1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85fc08483_1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485fc08483_1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85fc08483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85fc08483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85fc08483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85fc08483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hyperlink" Target="https://twitter.com/kammysliwiec" TargetMode="External"/><Relationship Id="rId5" Type="http://schemas.openxmlformats.org/officeDocument/2006/relationships/hyperlink" Target="https://twitter.com/kammysliwiec" TargetMode="External"/><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43.png"/><Relationship Id="rId5" Type="http://schemas.openxmlformats.org/officeDocument/2006/relationships/image" Target="../media/image2.png"/><Relationship Id="rId6"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22.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40.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Adventures in Node and Nest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ngChina </a:t>
            </a:r>
            <a:r>
              <a:rPr lang="en"/>
              <a:t>开发者大会</a:t>
            </a:r>
            <a:endParaRPr sz="1500">
              <a:solidFill>
                <a:srgbClr val="FFFFFF"/>
              </a:solidFill>
              <a:highlight>
                <a:srgbClr val="303F9F"/>
              </a:highlight>
            </a:endParaRPr>
          </a:p>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7516426" y="3500101"/>
            <a:ext cx="1315871" cy="14189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what is Nest?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3">
            <a:alphaModFix/>
          </a:blip>
          <a:stretch>
            <a:fillRect/>
          </a:stretch>
        </p:blipFill>
        <p:spPr>
          <a:xfrm>
            <a:off x="0" y="0"/>
            <a:ext cx="9143137"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4"/>
          <p:cNvPicPr preferRelativeResize="0"/>
          <p:nvPr/>
        </p:nvPicPr>
        <p:blipFill>
          <a:blip r:embed="rId3">
            <a:alphaModFix/>
          </a:blip>
          <a:stretch>
            <a:fillRect/>
          </a:stretch>
        </p:blipFill>
        <p:spPr>
          <a:xfrm>
            <a:off x="1125875" y="0"/>
            <a:ext cx="6892258"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5"/>
          <p:cNvPicPr preferRelativeResize="0"/>
          <p:nvPr/>
        </p:nvPicPr>
        <p:blipFill>
          <a:blip r:embed="rId3">
            <a:alphaModFix/>
          </a:blip>
          <a:stretch>
            <a:fillRect/>
          </a:stretch>
        </p:blipFill>
        <p:spPr>
          <a:xfrm>
            <a:off x="2857500" y="0"/>
            <a:ext cx="3429000" cy="5143500"/>
          </a:xfrm>
          <a:prstGeom prst="rect">
            <a:avLst/>
          </a:prstGeom>
          <a:noFill/>
          <a:ln>
            <a:noFill/>
          </a:ln>
        </p:spPr>
      </p:pic>
      <p:sp>
        <p:nvSpPr>
          <p:cNvPr id="128" name="Google Shape;128;p25"/>
          <p:cNvSpPr txBox="1"/>
          <p:nvPr/>
        </p:nvSpPr>
        <p:spPr>
          <a:xfrm>
            <a:off x="6682150" y="4529800"/>
            <a:ext cx="22086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3F3F3"/>
                </a:solidFill>
              </a:rPr>
              <a:t>Kamil Mysliwiec</a:t>
            </a:r>
            <a:r>
              <a:rPr lang="en" sz="1200"/>
              <a:t> </a:t>
            </a:r>
            <a:r>
              <a:rPr b="1" lang="en" sz="1200">
                <a:solidFill>
                  <a:srgbClr val="F3F3F3"/>
                </a:solidFill>
                <a:uFill>
                  <a:noFill/>
                </a:uFill>
                <a:hlinkClick r:id="rId4"/>
              </a:rPr>
              <a:t>@</a:t>
            </a:r>
            <a:r>
              <a:rPr lang="en" sz="1200">
                <a:solidFill>
                  <a:srgbClr val="F3F3F3"/>
                </a:solidFill>
                <a:uFill>
                  <a:noFill/>
                </a:uFill>
                <a:hlinkClick r:id="rId5"/>
              </a:rPr>
              <a:t>kammysliwiec</a:t>
            </a:r>
            <a:endParaRPr sz="1200">
              <a:solidFill>
                <a:srgbClr val="F3F3F3"/>
              </a:solidFill>
            </a:endParaRPr>
          </a:p>
        </p:txBody>
      </p:sp>
      <p:pic>
        <p:nvPicPr>
          <p:cNvPr id="129" name="Google Shape;129;p25"/>
          <p:cNvPicPr preferRelativeResize="0"/>
          <p:nvPr/>
        </p:nvPicPr>
        <p:blipFill>
          <a:blip r:embed="rId6">
            <a:alphaModFix/>
          </a:blip>
          <a:stretch>
            <a:fillRect/>
          </a:stretch>
        </p:blipFill>
        <p:spPr>
          <a:xfrm>
            <a:off x="6561825" y="4796125"/>
            <a:ext cx="223900" cy="22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NestJS</a:t>
            </a:r>
            <a:endParaRPr/>
          </a:p>
        </p:txBody>
      </p:sp>
      <p:sp>
        <p:nvSpPr>
          <p:cNvPr id="135" name="Google Shape;1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lnSpc>
                <a:spcPct val="177777"/>
              </a:lnSpc>
              <a:spcBef>
                <a:spcPts val="1500"/>
              </a:spcBef>
              <a:spcAft>
                <a:spcPts val="0"/>
              </a:spcAft>
              <a:buClr>
                <a:srgbClr val="000000"/>
              </a:buClr>
              <a:buSzPts val="1100"/>
              <a:buFont typeface="Arial"/>
              <a:buNone/>
            </a:pPr>
            <a:r>
              <a:rPr lang="en" sz="1350">
                <a:solidFill>
                  <a:srgbClr val="FFFFFF"/>
                </a:solidFill>
                <a:latin typeface="Montserrat"/>
                <a:ea typeface="Montserrat"/>
                <a:cs typeface="Montserrat"/>
                <a:sym typeface="Montserrat"/>
              </a:rPr>
              <a:t>A progressive Node.js framework for building efficient, reliable and scalable server-side applications.</a:t>
            </a:r>
            <a:endParaRPr sz="135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a:p>
        </p:txBody>
      </p:sp>
      <p:pic>
        <p:nvPicPr>
          <p:cNvPr id="136" name="Google Shape;136;p26"/>
          <p:cNvPicPr preferRelativeResize="0"/>
          <p:nvPr/>
        </p:nvPicPr>
        <p:blipFill>
          <a:blip r:embed="rId3">
            <a:alphaModFix/>
          </a:blip>
          <a:stretch>
            <a:fillRect/>
          </a:stretch>
        </p:blipFill>
        <p:spPr>
          <a:xfrm>
            <a:off x="4947699" y="724200"/>
            <a:ext cx="3825158" cy="369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 like to think about Nest</a:t>
            </a:r>
            <a:endParaRPr/>
          </a:p>
        </p:txBody>
      </p:sp>
      <p:pic>
        <p:nvPicPr>
          <p:cNvPr id="142" name="Google Shape;142;p27"/>
          <p:cNvPicPr preferRelativeResize="0"/>
          <p:nvPr/>
        </p:nvPicPr>
        <p:blipFill>
          <a:blip r:embed="rId3">
            <a:alphaModFix/>
          </a:blip>
          <a:stretch>
            <a:fillRect/>
          </a:stretch>
        </p:blipFill>
        <p:spPr>
          <a:xfrm>
            <a:off x="311700" y="1845475"/>
            <a:ext cx="1452550" cy="1452550"/>
          </a:xfrm>
          <a:prstGeom prst="rect">
            <a:avLst/>
          </a:prstGeom>
          <a:noFill/>
          <a:ln>
            <a:noFill/>
          </a:ln>
        </p:spPr>
      </p:pic>
      <p:pic>
        <p:nvPicPr>
          <p:cNvPr id="143" name="Google Shape;143;p27"/>
          <p:cNvPicPr preferRelativeResize="0"/>
          <p:nvPr/>
        </p:nvPicPr>
        <p:blipFill>
          <a:blip r:embed="rId4">
            <a:alphaModFix/>
          </a:blip>
          <a:stretch>
            <a:fillRect/>
          </a:stretch>
        </p:blipFill>
        <p:spPr>
          <a:xfrm>
            <a:off x="2140700" y="1481550"/>
            <a:ext cx="2180400" cy="2180400"/>
          </a:xfrm>
          <a:prstGeom prst="rect">
            <a:avLst/>
          </a:prstGeom>
          <a:noFill/>
          <a:ln>
            <a:noFill/>
          </a:ln>
        </p:spPr>
      </p:pic>
      <p:pic>
        <p:nvPicPr>
          <p:cNvPr id="144" name="Google Shape;144;p27"/>
          <p:cNvPicPr preferRelativeResize="0"/>
          <p:nvPr/>
        </p:nvPicPr>
        <p:blipFill>
          <a:blip r:embed="rId5">
            <a:alphaModFix/>
          </a:blip>
          <a:stretch>
            <a:fillRect/>
          </a:stretch>
        </p:blipFill>
        <p:spPr>
          <a:xfrm>
            <a:off x="7210150" y="1760674"/>
            <a:ext cx="1622151" cy="1622151"/>
          </a:xfrm>
          <a:prstGeom prst="rect">
            <a:avLst/>
          </a:prstGeom>
          <a:noFill/>
          <a:ln>
            <a:noFill/>
          </a:ln>
        </p:spPr>
      </p:pic>
      <p:pic>
        <p:nvPicPr>
          <p:cNvPr id="145" name="Google Shape;145;p27"/>
          <p:cNvPicPr preferRelativeResize="0"/>
          <p:nvPr/>
        </p:nvPicPr>
        <p:blipFill>
          <a:blip r:embed="rId6">
            <a:alphaModFix/>
          </a:blip>
          <a:stretch>
            <a:fillRect/>
          </a:stretch>
        </p:blipFill>
        <p:spPr>
          <a:xfrm>
            <a:off x="4470400" y="1845475"/>
            <a:ext cx="2373961" cy="1452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 the CLI</a:t>
            </a:r>
            <a:endParaRPr/>
          </a:p>
        </p:txBody>
      </p:sp>
      <p:pic>
        <p:nvPicPr>
          <p:cNvPr id="151" name="Google Shape;151;p28"/>
          <p:cNvPicPr preferRelativeResize="0"/>
          <p:nvPr/>
        </p:nvPicPr>
        <p:blipFill>
          <a:blip r:embed="rId3">
            <a:alphaModFix/>
          </a:blip>
          <a:stretch>
            <a:fillRect/>
          </a:stretch>
        </p:blipFill>
        <p:spPr>
          <a:xfrm>
            <a:off x="152400" y="1170125"/>
            <a:ext cx="8839198" cy="37227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Creating REST endpoints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idx="1" type="body"/>
          </p:nvPr>
        </p:nvSpPr>
        <p:spPr>
          <a:xfrm>
            <a:off x="311700" y="4230575"/>
            <a:ext cx="83865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nest generate module users &amp;&amp; nest generate controller users </a:t>
            </a:r>
            <a:endParaRPr/>
          </a:p>
        </p:txBody>
      </p:sp>
      <p:sp>
        <p:nvSpPr>
          <p:cNvPr id="162" name="Google Shape;162;p30"/>
          <p:cNvSpPr txBox="1"/>
          <p:nvPr/>
        </p:nvSpPr>
        <p:spPr>
          <a:xfrm>
            <a:off x="311700" y="381000"/>
            <a:ext cx="7024500" cy="38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BB529"/>
                </a:solidFill>
              </a:rPr>
              <a:t>@Module</a:t>
            </a:r>
            <a:r>
              <a:rPr lang="en" sz="1800">
                <a:solidFill>
                  <a:srgbClr val="A9B7C6"/>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9876AA"/>
                </a:solidFill>
              </a:rPr>
              <a:t>controllers</a:t>
            </a:r>
            <a:r>
              <a:rPr lang="en" sz="1800">
                <a:solidFill>
                  <a:srgbClr val="A9B7C6"/>
                </a:solidFill>
              </a:rPr>
              <a:t>: [UsersController]</a:t>
            </a:r>
            <a:endParaRPr sz="1800">
              <a:solidFill>
                <a:srgbClr val="CC7832"/>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a:p>
            <a:pPr indent="0" lvl="0" marL="0" rtl="0" algn="l">
              <a:spcBef>
                <a:spcPts val="0"/>
              </a:spcBef>
              <a:spcAft>
                <a:spcPts val="0"/>
              </a:spcAft>
              <a:buNone/>
            </a:pPr>
            <a:r>
              <a:rPr b="1" lang="en" sz="1800">
                <a:solidFill>
                  <a:srgbClr val="CC7832"/>
                </a:solidFill>
              </a:rPr>
              <a:t>export class </a:t>
            </a:r>
            <a:r>
              <a:rPr lang="en" sz="1800">
                <a:solidFill>
                  <a:srgbClr val="A9B7C6"/>
                </a:solidFill>
              </a:rPr>
              <a:t>UsersModule {</a:t>
            </a:r>
            <a:endParaRPr sz="1800">
              <a:solidFill>
                <a:srgbClr val="A9B7C6"/>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a:p>
            <a:pPr indent="0" lvl="0" marL="0" rtl="0" algn="l">
              <a:spcBef>
                <a:spcPts val="0"/>
              </a:spcBef>
              <a:spcAft>
                <a:spcPts val="0"/>
              </a:spcAft>
              <a:buNone/>
            </a:pPr>
            <a:r>
              <a:t/>
            </a:r>
            <a:endParaRPr sz="1800">
              <a:solidFill>
                <a:srgbClr val="A9B7C6"/>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a:p>
            <a:pPr indent="0" lvl="0" marL="0" rtl="0" algn="l">
              <a:spcBef>
                <a:spcPts val="0"/>
              </a:spcBef>
              <a:spcAft>
                <a:spcPts val="0"/>
              </a:spcAft>
              <a:buNone/>
            </a:pPr>
            <a:r>
              <a:t/>
            </a:r>
            <a:endParaRPr sz="1800">
              <a:solidFill>
                <a:srgbClr val="A9B7C6"/>
              </a:solidFill>
            </a:endParaRPr>
          </a:p>
          <a:p>
            <a:pPr indent="0" lvl="0" marL="0" rtl="0" algn="l">
              <a:spcBef>
                <a:spcPts val="0"/>
              </a:spcBef>
              <a:spcAft>
                <a:spcPts val="0"/>
              </a:spcAft>
              <a:buNone/>
            </a:pPr>
            <a:r>
              <a:rPr lang="en" sz="1800">
                <a:solidFill>
                  <a:srgbClr val="BBB529"/>
                </a:solidFill>
              </a:rPr>
              <a:t>@Controller</a:t>
            </a:r>
            <a:r>
              <a:rPr lang="en" sz="1800">
                <a:solidFill>
                  <a:srgbClr val="A9B7C6"/>
                </a:solidFill>
              </a:rPr>
              <a:t>(</a:t>
            </a:r>
            <a:r>
              <a:rPr lang="en" sz="1800">
                <a:solidFill>
                  <a:srgbClr val="6A8759"/>
                </a:solidFill>
              </a:rPr>
              <a:t>'users'</a:t>
            </a:r>
            <a:r>
              <a:rPr lang="en" sz="1800">
                <a:solidFill>
                  <a:srgbClr val="A9B7C6"/>
                </a:solidFill>
              </a:rPr>
              <a:t>)</a:t>
            </a:r>
            <a:endParaRPr sz="1800">
              <a:solidFill>
                <a:srgbClr val="A9B7C6"/>
              </a:solidFill>
            </a:endParaRPr>
          </a:p>
          <a:p>
            <a:pPr indent="0" lvl="0" marL="0" rtl="0" algn="l">
              <a:spcBef>
                <a:spcPts val="0"/>
              </a:spcBef>
              <a:spcAft>
                <a:spcPts val="0"/>
              </a:spcAft>
              <a:buNone/>
            </a:pPr>
            <a:r>
              <a:rPr b="1" lang="en" sz="1800">
                <a:solidFill>
                  <a:srgbClr val="CC7832"/>
                </a:solidFill>
              </a:rPr>
              <a:t>export class </a:t>
            </a:r>
            <a:r>
              <a:rPr lang="en" sz="1800">
                <a:solidFill>
                  <a:srgbClr val="A9B7C6"/>
                </a:solidFill>
              </a:rPr>
              <a:t>UsersController {}</a:t>
            </a:r>
            <a:endParaRPr sz="1800">
              <a:solidFill>
                <a:srgbClr val="A9B7C6"/>
              </a:solidFill>
            </a:endParaRPr>
          </a:p>
          <a:p>
            <a:pPr indent="0" lvl="0" marL="0" rtl="0" algn="l">
              <a:spcBef>
                <a:spcPts val="0"/>
              </a:spcBef>
              <a:spcAft>
                <a:spcPts val="0"/>
              </a:spcAft>
              <a:buNone/>
            </a:pPr>
            <a:r>
              <a:t/>
            </a:r>
            <a:endParaRPr sz="1800">
              <a:solidFill>
                <a:srgbClr val="A9B7C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Controller</a:t>
            </a:r>
            <a:endParaRPr/>
          </a:p>
        </p:txBody>
      </p:sp>
      <p:sp>
        <p:nvSpPr>
          <p:cNvPr id="168" name="Google Shape;168;p31"/>
          <p:cNvSpPr txBox="1"/>
          <p:nvPr/>
        </p:nvSpPr>
        <p:spPr>
          <a:xfrm>
            <a:off x="311700" y="1071750"/>
            <a:ext cx="7733400" cy="368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BBB529"/>
                </a:solidFill>
              </a:rPr>
              <a:t>@Controller</a:t>
            </a:r>
            <a:r>
              <a:rPr lang="en" sz="1800">
                <a:solidFill>
                  <a:srgbClr val="A9B7C6"/>
                </a:solidFill>
              </a:rPr>
              <a:t>(</a:t>
            </a:r>
            <a:r>
              <a:rPr lang="en" sz="1800">
                <a:solidFill>
                  <a:srgbClr val="6A8759"/>
                </a:solidFill>
              </a:rPr>
              <a:t>'users'</a:t>
            </a:r>
            <a:r>
              <a:rPr lang="en" sz="1800">
                <a:solidFill>
                  <a:srgbClr val="A9B7C6"/>
                </a:solidFill>
              </a:rPr>
              <a:t>)</a:t>
            </a:r>
            <a:endParaRPr sz="1800">
              <a:solidFill>
                <a:srgbClr val="A9B7C6"/>
              </a:solidFill>
            </a:endParaRPr>
          </a:p>
          <a:p>
            <a:pPr indent="0" lvl="0" marL="0" rtl="0" algn="l">
              <a:spcBef>
                <a:spcPts val="0"/>
              </a:spcBef>
              <a:spcAft>
                <a:spcPts val="0"/>
              </a:spcAft>
              <a:buNone/>
            </a:pPr>
            <a:r>
              <a:rPr b="1" lang="en" sz="1800">
                <a:solidFill>
                  <a:srgbClr val="CC7832"/>
                </a:solidFill>
              </a:rPr>
              <a:t>export class </a:t>
            </a:r>
            <a:r>
              <a:rPr lang="en" sz="1800">
                <a:solidFill>
                  <a:srgbClr val="A9B7C6"/>
                </a:solidFill>
              </a:rPr>
              <a:t>UsersController {</a:t>
            </a:r>
            <a:endParaRPr sz="1800">
              <a:solidFill>
                <a:srgbClr val="A9B7C6"/>
              </a:solidFill>
            </a:endParaRPr>
          </a:p>
          <a:p>
            <a:pPr indent="0" lvl="0" marL="0" rtl="0" algn="l">
              <a:spcBef>
                <a:spcPts val="0"/>
              </a:spcBef>
              <a:spcAft>
                <a:spcPts val="0"/>
              </a:spcAft>
              <a:buNone/>
            </a:pPr>
            <a:r>
              <a:rPr lang="en" sz="1800">
                <a:solidFill>
                  <a:srgbClr val="A9B7C6"/>
                </a:solidFill>
              </a:rPr>
              <a:t>   </a:t>
            </a:r>
            <a:r>
              <a:rPr b="1" lang="en" sz="1800">
                <a:solidFill>
                  <a:srgbClr val="CC7832"/>
                </a:solidFill>
              </a:rPr>
              <a:t>constructor</a:t>
            </a:r>
            <a:r>
              <a:rPr lang="en" sz="1800">
                <a:solidFill>
                  <a:srgbClr val="A9B7C6"/>
                </a:solidFill>
              </a:rPr>
              <a:t>() {</a:t>
            </a:r>
            <a:endParaRPr sz="1800">
              <a:solidFill>
                <a:srgbClr val="A9B7C6"/>
              </a:solidFill>
            </a:endParaRPr>
          </a:p>
          <a:p>
            <a:pPr indent="0" lvl="0" marL="0" rtl="0" algn="l">
              <a:spcBef>
                <a:spcPts val="0"/>
              </a:spcBef>
              <a:spcAft>
                <a:spcPts val="0"/>
              </a:spcAft>
              <a:buNone/>
            </a:pPr>
            <a:r>
              <a:rPr lang="en" sz="1800">
                <a:solidFill>
                  <a:srgbClr val="A9B7C6"/>
                </a:solidFill>
              </a:rPr>
              <a:t>   }</a:t>
            </a:r>
            <a:endParaRPr sz="1800">
              <a:solidFill>
                <a:srgbClr val="A9B7C6"/>
              </a:solidFill>
            </a:endParaRPr>
          </a:p>
          <a:p>
            <a:pPr indent="0" lvl="0" marL="0" rtl="0" algn="l">
              <a:spcBef>
                <a:spcPts val="0"/>
              </a:spcBef>
              <a:spcAft>
                <a:spcPts val="0"/>
              </a:spcAft>
              <a:buNone/>
            </a:pPr>
            <a:r>
              <a:t/>
            </a:r>
            <a:endParaRPr sz="1800">
              <a:solidFill>
                <a:srgbClr val="A9B7C6"/>
              </a:solidFill>
            </a:endParaRPr>
          </a:p>
          <a:p>
            <a:pPr indent="0" lvl="0" marL="0" rtl="0" algn="l">
              <a:spcBef>
                <a:spcPts val="0"/>
              </a:spcBef>
              <a:spcAft>
                <a:spcPts val="0"/>
              </a:spcAft>
              <a:buNone/>
            </a:pPr>
            <a:r>
              <a:rPr lang="en" sz="1800">
                <a:solidFill>
                  <a:srgbClr val="A9B7C6"/>
                </a:solidFill>
              </a:rPr>
              <a:t>   </a:t>
            </a:r>
            <a:r>
              <a:rPr lang="en" sz="1800">
                <a:solidFill>
                  <a:srgbClr val="BBB529"/>
                </a:solidFill>
              </a:rPr>
              <a:t>@Get</a:t>
            </a:r>
            <a:r>
              <a:rPr lang="en" sz="1800">
                <a:solidFill>
                  <a:srgbClr val="A9B7C6"/>
                </a:solidFill>
              </a:rPr>
              <a:t>(</a:t>
            </a:r>
            <a:r>
              <a:rPr lang="en" sz="1800">
                <a:solidFill>
                  <a:srgbClr val="6A8759"/>
                </a:solidFill>
              </a:rPr>
              <a:t>'/:username'</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A9B7C6"/>
                </a:solidFill>
              </a:rPr>
              <a:t>   </a:t>
            </a:r>
            <a:r>
              <a:rPr lang="en" sz="1800">
                <a:solidFill>
                  <a:srgbClr val="FFC66D"/>
                </a:solidFill>
              </a:rPr>
              <a:t>getUser</a:t>
            </a:r>
            <a:r>
              <a:rPr lang="en" sz="1800">
                <a:solidFill>
                  <a:srgbClr val="A9B7C6"/>
                </a:solidFill>
              </a:rPr>
              <a:t>(</a:t>
            </a:r>
            <a:r>
              <a:rPr lang="en" sz="1800">
                <a:solidFill>
                  <a:srgbClr val="BBB529"/>
                </a:solidFill>
              </a:rPr>
              <a:t>@Param</a:t>
            </a:r>
            <a:r>
              <a:rPr lang="en" sz="1800">
                <a:solidFill>
                  <a:srgbClr val="A9B7C6"/>
                </a:solidFill>
              </a:rPr>
              <a:t>(</a:t>
            </a:r>
            <a:r>
              <a:rPr lang="en" sz="1800">
                <a:solidFill>
                  <a:srgbClr val="6A8759"/>
                </a:solidFill>
              </a:rPr>
              <a:t>'username'</a:t>
            </a:r>
            <a:r>
              <a:rPr lang="en" sz="1800">
                <a:solidFill>
                  <a:srgbClr val="A9B7C6"/>
                </a:solidFill>
              </a:rPr>
              <a:t>) username: </a:t>
            </a:r>
            <a:r>
              <a:rPr b="1" lang="en" sz="1800">
                <a:solidFill>
                  <a:srgbClr val="CC7832"/>
                </a:solidFill>
              </a:rPr>
              <a:t>string</a:t>
            </a:r>
            <a:r>
              <a:rPr lang="en" sz="1800">
                <a:solidFill>
                  <a:srgbClr val="A9B7C6"/>
                </a:solidFill>
              </a:rPr>
              <a:t>) {</a:t>
            </a:r>
            <a:endParaRPr sz="1800">
              <a:solidFill>
                <a:srgbClr val="A9B7C6"/>
              </a:solidFill>
            </a:endParaRPr>
          </a:p>
          <a:p>
            <a:pPr indent="0" lvl="0" marL="0" rtl="0" algn="l">
              <a:spcBef>
                <a:spcPts val="0"/>
              </a:spcBef>
              <a:spcAft>
                <a:spcPts val="0"/>
              </a:spcAft>
              <a:buNone/>
            </a:pPr>
            <a:r>
              <a:rPr lang="en" sz="1800">
                <a:solidFill>
                  <a:srgbClr val="A9B7C6"/>
                </a:solidFill>
              </a:rPr>
              <a:t>    </a:t>
            </a:r>
            <a:r>
              <a:rPr b="1" lang="en" sz="1800">
                <a:solidFill>
                  <a:srgbClr val="CC7832"/>
                </a:solidFill>
              </a:rPr>
              <a:t>return </a:t>
            </a:r>
            <a:r>
              <a:rPr lang="en" sz="1800">
                <a:solidFill>
                  <a:srgbClr val="A9B7C6"/>
                </a:solidFill>
              </a:rPr>
              <a:t>{}</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a:p>
            <a:pPr indent="0" lvl="0" marL="0" rtl="0" algn="l">
              <a:spcBef>
                <a:spcPts val="0"/>
              </a:spcBef>
              <a:spcAft>
                <a:spcPts val="0"/>
              </a:spcAft>
              <a:buNone/>
            </a:pPr>
            <a:r>
              <a:t/>
            </a:r>
            <a:endParaRPr sz="1800">
              <a:solidFill>
                <a:srgbClr val="BBB52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idx="2" type="body"/>
          </p:nvPr>
        </p:nvSpPr>
        <p:spPr>
          <a:xfrm>
            <a:off x="4939500" y="724200"/>
            <a:ext cx="3916800" cy="207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Principal Architect @</a:t>
            </a:r>
            <a:endParaRPr sz="1400"/>
          </a:p>
          <a:p>
            <a:pPr indent="0" lvl="0" marL="0" rtl="0" algn="l">
              <a:lnSpc>
                <a:spcPct val="100000"/>
              </a:lnSpc>
              <a:spcBef>
                <a:spcPts val="1600"/>
              </a:spcBef>
              <a:spcAft>
                <a:spcPts val="0"/>
              </a:spcAft>
              <a:buNone/>
            </a:pPr>
            <a:r>
              <a:rPr lang="en" sz="1400"/>
              <a:t>Angular + Web</a:t>
            </a:r>
            <a:endParaRPr sz="1400"/>
          </a:p>
          <a:p>
            <a:pPr indent="0" lvl="0" marL="0" rtl="0" algn="l">
              <a:lnSpc>
                <a:spcPct val="100000"/>
              </a:lnSpc>
              <a:spcBef>
                <a:spcPts val="1600"/>
              </a:spcBef>
              <a:spcAft>
                <a:spcPts val="1600"/>
              </a:spcAft>
              <a:buNone/>
            </a:pPr>
            <a:r>
              <a:rPr lang="en" sz="1400"/>
              <a:t>Founder of ngAtlanta conference</a:t>
            </a:r>
            <a:endParaRPr sz="1400"/>
          </a:p>
        </p:txBody>
      </p:sp>
      <p:pic>
        <p:nvPicPr>
          <p:cNvPr id="62" name="Google Shape;62;p14"/>
          <p:cNvPicPr preferRelativeResize="0"/>
          <p:nvPr/>
        </p:nvPicPr>
        <p:blipFill>
          <a:blip r:embed="rId3">
            <a:alphaModFix/>
          </a:blip>
          <a:stretch>
            <a:fillRect/>
          </a:stretch>
        </p:blipFill>
        <p:spPr>
          <a:xfrm>
            <a:off x="306550" y="592950"/>
            <a:ext cx="3963100" cy="3957601"/>
          </a:xfrm>
          <a:prstGeom prst="rect">
            <a:avLst/>
          </a:prstGeom>
          <a:noFill/>
          <a:ln>
            <a:noFill/>
          </a:ln>
        </p:spPr>
      </p:pic>
      <p:sp>
        <p:nvSpPr>
          <p:cNvPr id="63" name="Google Shape;63;p14"/>
          <p:cNvSpPr txBox="1"/>
          <p:nvPr>
            <p:ph idx="2" type="body"/>
          </p:nvPr>
        </p:nvSpPr>
        <p:spPr>
          <a:xfrm>
            <a:off x="4939500" y="2803075"/>
            <a:ext cx="3963000" cy="17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Twitter &amp; Telegram: @zchapple</a:t>
            </a:r>
            <a:endParaRPr sz="1400"/>
          </a:p>
          <a:p>
            <a:pPr indent="0" lvl="0" marL="0" rtl="0" algn="l">
              <a:spcBef>
                <a:spcPts val="1600"/>
              </a:spcBef>
              <a:spcAft>
                <a:spcPts val="0"/>
              </a:spcAft>
              <a:buNone/>
            </a:pPr>
            <a:r>
              <a:rPr lang="en" sz="1400"/>
              <a:t>WeChat: zmanc1987</a:t>
            </a:r>
            <a:endParaRPr sz="1400"/>
          </a:p>
          <a:p>
            <a:pPr indent="0" lvl="0" marL="0" rtl="0" algn="l">
              <a:spcBef>
                <a:spcPts val="1600"/>
              </a:spcBef>
              <a:spcAft>
                <a:spcPts val="0"/>
              </a:spcAft>
              <a:buNone/>
            </a:pPr>
            <a:r>
              <a:rPr lang="en" sz="1400"/>
              <a:t>GitHub: zackarychapple</a:t>
            </a:r>
            <a:endParaRPr sz="1400"/>
          </a:p>
          <a:p>
            <a:pPr indent="0" lvl="0" marL="0" rtl="0" algn="l">
              <a:spcBef>
                <a:spcPts val="1600"/>
              </a:spcBef>
              <a:spcAft>
                <a:spcPts val="0"/>
              </a:spcAft>
              <a:buNone/>
            </a:pPr>
            <a:r>
              <a:rPr lang="en" sz="1400"/>
              <a:t>Linkedin: ZackaryChapple</a:t>
            </a:r>
            <a:endParaRPr sz="1400"/>
          </a:p>
          <a:p>
            <a:pPr indent="0" lvl="0" marL="0" rtl="0" algn="l">
              <a:spcBef>
                <a:spcPts val="1600"/>
              </a:spcBef>
              <a:spcAft>
                <a:spcPts val="0"/>
              </a:spcAft>
              <a:buNone/>
            </a:pPr>
            <a:r>
              <a:rPr lang="en" sz="1400"/>
              <a:t>StackOverflow: users/1749956/zmanc</a:t>
            </a:r>
            <a:endParaRPr sz="1400"/>
          </a:p>
          <a:p>
            <a:pPr indent="0" lvl="0" marL="0" rtl="0" algn="l">
              <a:spcBef>
                <a:spcPts val="1600"/>
              </a:spcBef>
              <a:spcAft>
                <a:spcPts val="1600"/>
              </a:spcAft>
              <a:buNone/>
            </a:pPr>
            <a:r>
              <a:t/>
            </a:r>
            <a:endParaRPr sz="1400"/>
          </a:p>
        </p:txBody>
      </p:sp>
      <p:pic>
        <p:nvPicPr>
          <p:cNvPr id="64" name="Google Shape;64;p14"/>
          <p:cNvPicPr preferRelativeResize="0"/>
          <p:nvPr/>
        </p:nvPicPr>
        <p:blipFill>
          <a:blip r:embed="rId4">
            <a:alphaModFix/>
          </a:blip>
          <a:stretch>
            <a:fillRect/>
          </a:stretch>
        </p:blipFill>
        <p:spPr>
          <a:xfrm>
            <a:off x="6829300" y="553300"/>
            <a:ext cx="1013974" cy="675975"/>
          </a:xfrm>
          <a:prstGeom prst="rect">
            <a:avLst/>
          </a:prstGeom>
          <a:noFill/>
          <a:ln>
            <a:noFill/>
          </a:ln>
        </p:spPr>
      </p:pic>
      <p:pic>
        <p:nvPicPr>
          <p:cNvPr id="65" name="Google Shape;65;p14"/>
          <p:cNvPicPr preferRelativeResize="0"/>
          <p:nvPr/>
        </p:nvPicPr>
        <p:blipFill>
          <a:blip r:embed="rId5">
            <a:alphaModFix/>
          </a:blip>
          <a:stretch>
            <a:fillRect/>
          </a:stretch>
        </p:blipFill>
        <p:spPr>
          <a:xfrm>
            <a:off x="6286924" y="1090813"/>
            <a:ext cx="438575" cy="523375"/>
          </a:xfrm>
          <a:prstGeom prst="rect">
            <a:avLst/>
          </a:prstGeom>
          <a:noFill/>
          <a:ln>
            <a:noFill/>
          </a:ln>
        </p:spPr>
      </p:pic>
      <p:pic>
        <p:nvPicPr>
          <p:cNvPr id="66" name="Google Shape;66;p14"/>
          <p:cNvPicPr preferRelativeResize="0"/>
          <p:nvPr/>
        </p:nvPicPr>
        <p:blipFill>
          <a:blip r:embed="rId6">
            <a:alphaModFix/>
          </a:blip>
          <a:stretch>
            <a:fillRect/>
          </a:stretch>
        </p:blipFill>
        <p:spPr>
          <a:xfrm>
            <a:off x="7762024" y="1465263"/>
            <a:ext cx="1094275" cy="596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Both are valid options</a:t>
            </a:r>
            <a:endParaRPr/>
          </a:p>
        </p:txBody>
      </p:sp>
      <p:sp>
        <p:nvSpPr>
          <p:cNvPr id="174" name="Google Shape;174;p32"/>
          <p:cNvSpPr txBox="1"/>
          <p:nvPr/>
        </p:nvSpPr>
        <p:spPr>
          <a:xfrm>
            <a:off x="311700" y="372875"/>
            <a:ext cx="77622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BBB529"/>
                </a:solidFill>
              </a:rPr>
              <a:t>@Get</a:t>
            </a:r>
            <a:r>
              <a:rPr lang="en" sz="1800">
                <a:solidFill>
                  <a:srgbClr val="A9B7C6"/>
                </a:solidFill>
              </a:rPr>
              <a:t>(</a:t>
            </a:r>
            <a:r>
              <a:rPr lang="en" sz="1800">
                <a:solidFill>
                  <a:srgbClr val="6A8759"/>
                </a:solidFill>
              </a:rPr>
              <a:t>'/:username'</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FFC66D"/>
                </a:solidFill>
              </a:rPr>
              <a:t>getUser</a:t>
            </a:r>
            <a:r>
              <a:rPr lang="en" sz="1800">
                <a:solidFill>
                  <a:srgbClr val="A9B7C6"/>
                </a:solidFill>
              </a:rPr>
              <a:t>(</a:t>
            </a:r>
            <a:r>
              <a:rPr lang="en" sz="1800">
                <a:solidFill>
                  <a:srgbClr val="BBB529"/>
                </a:solidFill>
              </a:rPr>
              <a:t>@Param</a:t>
            </a:r>
            <a:r>
              <a:rPr lang="en" sz="1800">
                <a:solidFill>
                  <a:srgbClr val="A9B7C6"/>
                </a:solidFill>
              </a:rPr>
              <a:t>(</a:t>
            </a:r>
            <a:r>
              <a:rPr lang="en" sz="1800">
                <a:solidFill>
                  <a:srgbClr val="6A8759"/>
                </a:solidFill>
              </a:rPr>
              <a:t>'username'</a:t>
            </a:r>
            <a:r>
              <a:rPr lang="en" sz="1800">
                <a:solidFill>
                  <a:srgbClr val="A9B7C6"/>
                </a:solidFill>
              </a:rPr>
              <a:t>)username: </a:t>
            </a:r>
            <a:r>
              <a:rPr b="1" lang="en" sz="1800">
                <a:solidFill>
                  <a:srgbClr val="CC7832"/>
                </a:solidFill>
              </a:rPr>
              <a:t>string</a:t>
            </a:r>
            <a:r>
              <a:rPr lang="en" sz="1800">
                <a:solidFill>
                  <a:srgbClr val="A9B7C6"/>
                </a:solidFill>
              </a:rPr>
              <a:t>) {</a:t>
            </a:r>
            <a:endParaRPr sz="1800">
              <a:solidFill>
                <a:srgbClr val="A9B7C6"/>
              </a:solidFill>
            </a:endParaRPr>
          </a:p>
          <a:p>
            <a:pPr indent="0" lvl="0" marL="0" rtl="0" algn="l">
              <a:spcBef>
                <a:spcPts val="0"/>
              </a:spcBef>
              <a:spcAft>
                <a:spcPts val="0"/>
              </a:spcAft>
              <a:buNone/>
            </a:pPr>
            <a:r>
              <a:rPr lang="en" sz="1800">
                <a:solidFill>
                  <a:srgbClr val="A9B7C6"/>
                </a:solidFill>
              </a:rPr>
              <a:t>   </a:t>
            </a:r>
            <a:r>
              <a:rPr b="1" lang="en" sz="1800">
                <a:solidFill>
                  <a:srgbClr val="CC7832"/>
                </a:solidFill>
              </a:rPr>
              <a:t>return </a:t>
            </a:r>
            <a:r>
              <a:rPr lang="en" sz="1800">
                <a:solidFill>
                  <a:srgbClr val="A9B7C6"/>
                </a:solidFill>
              </a:rPr>
              <a:t>{}</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a:p>
            <a:pPr indent="0" lvl="0" marL="0" rtl="0" algn="l">
              <a:spcBef>
                <a:spcPts val="0"/>
              </a:spcBef>
              <a:spcAft>
                <a:spcPts val="0"/>
              </a:spcAft>
              <a:buNone/>
            </a:pPr>
            <a:r>
              <a:t/>
            </a:r>
            <a:endParaRPr sz="1800">
              <a:solidFill>
                <a:srgbClr val="A9B7C6"/>
              </a:solidFill>
            </a:endParaRPr>
          </a:p>
          <a:p>
            <a:pPr indent="0" lvl="0" marL="0" rtl="0" algn="l">
              <a:spcBef>
                <a:spcPts val="0"/>
              </a:spcBef>
              <a:spcAft>
                <a:spcPts val="0"/>
              </a:spcAft>
              <a:buNone/>
            </a:pPr>
            <a:r>
              <a:rPr lang="en" sz="1800">
                <a:solidFill>
                  <a:srgbClr val="BBB529"/>
                </a:solidFill>
              </a:rPr>
              <a:t>@Get</a:t>
            </a:r>
            <a:r>
              <a:rPr lang="en" sz="1800">
                <a:solidFill>
                  <a:srgbClr val="A9B7C6"/>
                </a:solidFill>
              </a:rPr>
              <a:t>(</a:t>
            </a:r>
            <a:r>
              <a:rPr lang="en" sz="1800">
                <a:solidFill>
                  <a:srgbClr val="6A8759"/>
                </a:solidFill>
              </a:rPr>
              <a:t>'/:username'</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FFC66D"/>
                </a:solidFill>
              </a:rPr>
              <a:t>getUser1</a:t>
            </a:r>
            <a:r>
              <a:rPr lang="en" sz="1800">
                <a:solidFill>
                  <a:srgbClr val="A9B7C6"/>
                </a:solidFill>
              </a:rPr>
              <a:t>(</a:t>
            </a:r>
            <a:r>
              <a:rPr lang="en" sz="1800">
                <a:solidFill>
                  <a:srgbClr val="BBB529"/>
                </a:solidFill>
              </a:rPr>
              <a:t>@Param</a:t>
            </a:r>
            <a:r>
              <a:rPr lang="en" sz="1800">
                <a:solidFill>
                  <a:srgbClr val="A9B7C6"/>
                </a:solidFill>
              </a:rPr>
              <a:t>(</a:t>
            </a:r>
            <a:r>
              <a:rPr lang="en" sz="1800">
                <a:solidFill>
                  <a:srgbClr val="6A8759"/>
                </a:solidFill>
              </a:rPr>
              <a:t>'username'</a:t>
            </a:r>
            <a:r>
              <a:rPr lang="en" sz="1800">
                <a:solidFill>
                  <a:srgbClr val="A9B7C6"/>
                </a:solidFill>
              </a:rPr>
              <a:t>)username: </a:t>
            </a:r>
            <a:r>
              <a:rPr b="1" lang="en" sz="1800">
                <a:solidFill>
                  <a:srgbClr val="CC7832"/>
                </a:solidFill>
              </a:rPr>
              <a:t>string</a:t>
            </a:r>
            <a:r>
              <a:rPr lang="en" sz="1800">
                <a:solidFill>
                  <a:srgbClr val="CC7832"/>
                </a:solidFill>
              </a:rPr>
              <a:t>, </a:t>
            </a:r>
            <a:r>
              <a:rPr lang="en" sz="1800">
                <a:solidFill>
                  <a:srgbClr val="BBB529"/>
                </a:solidFill>
              </a:rPr>
              <a:t>@Res</a:t>
            </a:r>
            <a:r>
              <a:rPr lang="en" sz="1800">
                <a:solidFill>
                  <a:srgbClr val="A9B7C6"/>
                </a:solidFill>
              </a:rPr>
              <a:t>() res: Response) {</a:t>
            </a:r>
            <a:endParaRPr sz="1800">
              <a:solidFill>
                <a:srgbClr val="A9B7C6"/>
              </a:solidFill>
            </a:endParaRPr>
          </a:p>
          <a:p>
            <a:pPr indent="0" lvl="0" marL="0" rtl="0" algn="l">
              <a:spcBef>
                <a:spcPts val="0"/>
              </a:spcBef>
              <a:spcAft>
                <a:spcPts val="0"/>
              </a:spcAft>
              <a:buNone/>
            </a:pPr>
            <a:r>
              <a:rPr lang="en" sz="1800">
                <a:solidFill>
                  <a:srgbClr val="A9B7C6"/>
                </a:solidFill>
              </a:rPr>
              <a:t>   res.</a:t>
            </a:r>
            <a:r>
              <a:rPr lang="en" sz="1800">
                <a:solidFill>
                  <a:srgbClr val="9876AA"/>
                </a:solidFill>
              </a:rPr>
              <a:t>send</a:t>
            </a:r>
            <a:r>
              <a:rPr lang="en" sz="1800">
                <a:solidFill>
                  <a:srgbClr val="A9B7C6"/>
                </a:solidFill>
              </a:rPr>
              <a:t>({})</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some error handling</a:t>
            </a:r>
            <a:endParaRPr/>
          </a:p>
        </p:txBody>
      </p:sp>
      <p:sp>
        <p:nvSpPr>
          <p:cNvPr id="180" name="Google Shape;180;p33"/>
          <p:cNvSpPr txBox="1"/>
          <p:nvPr/>
        </p:nvSpPr>
        <p:spPr>
          <a:xfrm>
            <a:off x="311700" y="397225"/>
            <a:ext cx="8216100" cy="38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BBB529"/>
                </a:solidFill>
              </a:rPr>
              <a:t>@Catch</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BBB529"/>
                </a:solidFill>
              </a:rPr>
              <a:t>@Controller</a:t>
            </a:r>
            <a:r>
              <a:rPr lang="en" sz="1500">
                <a:solidFill>
                  <a:srgbClr val="A9B7C6"/>
                </a:solidFill>
              </a:rPr>
              <a:t>(</a:t>
            </a:r>
            <a:r>
              <a:rPr lang="en" sz="1500">
                <a:solidFill>
                  <a:srgbClr val="6A8759"/>
                </a:solidFill>
              </a:rPr>
              <a:t>'users'</a:t>
            </a:r>
            <a:r>
              <a:rPr lang="en" sz="1500">
                <a:solidFill>
                  <a:srgbClr val="A9B7C6"/>
                </a:solidFill>
              </a:rPr>
              <a:t>)</a:t>
            </a:r>
            <a:endParaRPr sz="1500">
              <a:solidFill>
                <a:srgbClr val="A9B7C6"/>
              </a:solidFill>
            </a:endParaRPr>
          </a:p>
          <a:p>
            <a:pPr indent="0" lvl="0" marL="0" rtl="0" algn="l">
              <a:spcBef>
                <a:spcPts val="0"/>
              </a:spcBef>
              <a:spcAft>
                <a:spcPts val="0"/>
              </a:spcAft>
              <a:buNone/>
            </a:pPr>
            <a:r>
              <a:rPr b="1" lang="en" sz="1500">
                <a:solidFill>
                  <a:srgbClr val="CC7832"/>
                </a:solidFill>
              </a:rPr>
              <a:t>export class </a:t>
            </a:r>
            <a:r>
              <a:rPr lang="en" sz="1500">
                <a:solidFill>
                  <a:srgbClr val="A9B7C6"/>
                </a:solidFill>
              </a:rPr>
              <a:t>UsersController {</a:t>
            </a:r>
            <a:endParaRPr sz="1500">
              <a:solidFill>
                <a:srgbClr val="A9B7C6"/>
              </a:solidFill>
            </a:endParaRPr>
          </a:p>
          <a:p>
            <a:pPr indent="0" lvl="0" marL="0" rtl="0" algn="l">
              <a:spcBef>
                <a:spcPts val="0"/>
              </a:spcBef>
              <a:spcAft>
                <a:spcPts val="0"/>
              </a:spcAft>
              <a:buNone/>
            </a:pPr>
            <a:r>
              <a:rPr lang="en" sz="1500">
                <a:solidFill>
                  <a:srgbClr val="A9B7C6"/>
                </a:solidFill>
              </a:rPr>
              <a:t>   </a:t>
            </a:r>
            <a:r>
              <a:rPr b="1" lang="en" sz="1500">
                <a:solidFill>
                  <a:srgbClr val="CC7832"/>
                </a:solidFill>
              </a:rPr>
              <a:t>constructor</a:t>
            </a:r>
            <a:r>
              <a:rPr lang="en" sz="1500">
                <a:solidFill>
                  <a:srgbClr val="A9B7C6"/>
                </a:solidFill>
              </a:rPr>
              <a:t>() {</a:t>
            </a:r>
            <a:endParaRPr sz="1500">
              <a:solidFill>
                <a:srgbClr val="A9B7C6"/>
              </a:solidFill>
            </a:endParaRPr>
          </a:p>
          <a:p>
            <a:pPr indent="0" lvl="0" marL="0" rtl="0" algn="l">
              <a:spcBef>
                <a:spcPts val="0"/>
              </a:spcBef>
              <a:spcAft>
                <a:spcPts val="0"/>
              </a:spcAft>
              <a:buNone/>
            </a:pPr>
            <a:r>
              <a:rPr lang="en" sz="1500">
                <a:solidFill>
                  <a:srgbClr val="A9B7C6"/>
                </a:solidFill>
              </a:rPr>
              <a:t>   }</a:t>
            </a:r>
            <a:endParaRPr sz="1500">
              <a:solidFill>
                <a:srgbClr val="A9B7C6"/>
              </a:solidFill>
            </a:endParaRPr>
          </a:p>
          <a:p>
            <a:pPr indent="0" lvl="0" marL="0" rtl="0" algn="l">
              <a:spcBef>
                <a:spcPts val="0"/>
              </a:spcBef>
              <a:spcAft>
                <a:spcPts val="0"/>
              </a:spcAft>
              <a:buNone/>
            </a:pPr>
            <a:r>
              <a:t/>
            </a:r>
            <a:endParaRPr sz="1500">
              <a:solidFill>
                <a:srgbClr val="A9B7C6"/>
              </a:solidFill>
            </a:endParaRPr>
          </a:p>
          <a:p>
            <a:pPr indent="0" lvl="0" marL="0" rtl="0" algn="l">
              <a:spcBef>
                <a:spcPts val="0"/>
              </a:spcBef>
              <a:spcAft>
                <a:spcPts val="0"/>
              </a:spcAft>
              <a:buNone/>
            </a:pPr>
            <a:r>
              <a:rPr lang="en" sz="1500">
                <a:solidFill>
                  <a:srgbClr val="A9B7C6"/>
                </a:solidFill>
              </a:rPr>
              <a:t>   </a:t>
            </a:r>
            <a:r>
              <a:rPr lang="en" sz="1500">
                <a:solidFill>
                  <a:srgbClr val="BBB529"/>
                </a:solidFill>
              </a:rPr>
              <a:t>@Get</a:t>
            </a:r>
            <a:r>
              <a:rPr lang="en" sz="1500">
                <a:solidFill>
                  <a:srgbClr val="A9B7C6"/>
                </a:solidFill>
              </a:rPr>
              <a:t>(</a:t>
            </a:r>
            <a:r>
              <a:rPr lang="en" sz="1500">
                <a:solidFill>
                  <a:srgbClr val="6A8759"/>
                </a:solidFill>
              </a:rPr>
              <a:t>'/:username'</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A9B7C6"/>
                </a:solidFill>
              </a:rPr>
              <a:t>       </a:t>
            </a:r>
            <a:r>
              <a:rPr lang="en" sz="1500">
                <a:solidFill>
                  <a:srgbClr val="FFC66D"/>
                </a:solidFill>
              </a:rPr>
              <a:t>getUser</a:t>
            </a:r>
            <a:r>
              <a:rPr lang="en" sz="1500">
                <a:solidFill>
                  <a:srgbClr val="A9B7C6"/>
                </a:solidFill>
              </a:rPr>
              <a:t>(</a:t>
            </a:r>
            <a:r>
              <a:rPr lang="en" sz="1500">
                <a:solidFill>
                  <a:srgbClr val="BBB529"/>
                </a:solidFill>
              </a:rPr>
              <a:t>@Param</a:t>
            </a:r>
            <a:r>
              <a:rPr lang="en" sz="1500">
                <a:solidFill>
                  <a:srgbClr val="A9B7C6"/>
                </a:solidFill>
              </a:rPr>
              <a:t>(</a:t>
            </a:r>
            <a:r>
              <a:rPr lang="en" sz="1500">
                <a:solidFill>
                  <a:srgbClr val="6A8759"/>
                </a:solidFill>
              </a:rPr>
              <a:t>'username'</a:t>
            </a:r>
            <a:r>
              <a:rPr lang="en" sz="1500">
                <a:solidFill>
                  <a:srgbClr val="A9B7C6"/>
                </a:solidFill>
              </a:rPr>
              <a:t>)username: </a:t>
            </a:r>
            <a:r>
              <a:rPr b="1" lang="en" sz="1500">
                <a:solidFill>
                  <a:srgbClr val="CC7832"/>
                </a:solidFill>
              </a:rPr>
              <a:t>string</a:t>
            </a:r>
            <a:r>
              <a:rPr lang="en" sz="1500">
                <a:solidFill>
                  <a:srgbClr val="A9B7C6"/>
                </a:solidFill>
              </a:rPr>
              <a:t>) {</a:t>
            </a:r>
            <a:endParaRPr sz="1500">
              <a:solidFill>
                <a:srgbClr val="A9B7C6"/>
              </a:solidFill>
            </a:endParaRPr>
          </a:p>
          <a:p>
            <a:pPr indent="0" lvl="0" marL="0" rtl="0" algn="l">
              <a:spcBef>
                <a:spcPts val="0"/>
              </a:spcBef>
              <a:spcAft>
                <a:spcPts val="0"/>
              </a:spcAft>
              <a:buNone/>
            </a:pPr>
            <a:r>
              <a:rPr lang="en" sz="1500">
                <a:solidFill>
                  <a:srgbClr val="A9B7C6"/>
                </a:solidFill>
              </a:rPr>
              <a:t>           </a:t>
            </a:r>
            <a:r>
              <a:rPr b="1" lang="en" sz="1500">
                <a:solidFill>
                  <a:srgbClr val="CC7832"/>
                </a:solidFill>
              </a:rPr>
              <a:t>if </a:t>
            </a:r>
            <a:r>
              <a:rPr lang="en" sz="1500">
                <a:solidFill>
                  <a:srgbClr val="A9B7C6"/>
                </a:solidFill>
              </a:rPr>
              <a:t>(</a:t>
            </a:r>
            <a:r>
              <a:rPr lang="en" sz="1500">
                <a:solidFill>
                  <a:srgbClr val="6A8759"/>
                </a:solidFill>
              </a:rPr>
              <a:t>'SOME USER CHECK CONDITION'</a:t>
            </a:r>
            <a:r>
              <a:rPr lang="en" sz="1500">
                <a:solidFill>
                  <a:srgbClr val="A9B7C6"/>
                </a:solidFill>
              </a:rPr>
              <a:t>) {</a:t>
            </a:r>
            <a:endParaRPr sz="1500">
              <a:solidFill>
                <a:srgbClr val="A9B7C6"/>
              </a:solidFill>
            </a:endParaRPr>
          </a:p>
          <a:p>
            <a:pPr indent="0" lvl="0" marL="0" rtl="0" algn="l">
              <a:spcBef>
                <a:spcPts val="0"/>
              </a:spcBef>
              <a:spcAft>
                <a:spcPts val="0"/>
              </a:spcAft>
              <a:buNone/>
            </a:pPr>
            <a:r>
              <a:rPr lang="en" sz="1500">
                <a:solidFill>
                  <a:srgbClr val="A9B7C6"/>
                </a:solidFill>
              </a:rPr>
              <a:t>               </a:t>
            </a:r>
            <a:r>
              <a:rPr b="1" lang="en" sz="1500">
                <a:solidFill>
                  <a:srgbClr val="CC7832"/>
                </a:solidFill>
              </a:rPr>
              <a:t>return </a:t>
            </a:r>
            <a:r>
              <a:rPr lang="en" sz="1500">
                <a:solidFill>
                  <a:srgbClr val="A9B7C6"/>
                </a:solidFill>
              </a:rPr>
              <a:t>{}</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 </a:t>
            </a:r>
            <a:r>
              <a:rPr b="1" lang="en" sz="1500">
                <a:solidFill>
                  <a:srgbClr val="CC7832"/>
                </a:solidFill>
              </a:rPr>
              <a:t>else </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A9B7C6"/>
                </a:solidFill>
              </a:rPr>
              <a:t>               </a:t>
            </a:r>
            <a:r>
              <a:rPr b="1" lang="en" sz="1500">
                <a:solidFill>
                  <a:srgbClr val="CC7832"/>
                </a:solidFill>
              </a:rPr>
              <a:t>throw new </a:t>
            </a:r>
            <a:r>
              <a:rPr lang="en" sz="1500">
                <a:solidFill>
                  <a:srgbClr val="A9B7C6"/>
                </a:solidFill>
              </a:rPr>
              <a:t>HttpException({</a:t>
            </a:r>
            <a:r>
              <a:rPr lang="en" sz="1500">
                <a:solidFill>
                  <a:srgbClr val="9876AA"/>
                </a:solidFill>
              </a:rPr>
              <a:t>error</a:t>
            </a:r>
            <a:r>
              <a:rPr lang="en" sz="1500">
                <a:solidFill>
                  <a:srgbClr val="A9B7C6"/>
                </a:solidFill>
              </a:rPr>
              <a:t>: </a:t>
            </a:r>
            <a:r>
              <a:rPr lang="en" sz="1500">
                <a:solidFill>
                  <a:srgbClr val="6A8759"/>
                </a:solidFill>
              </a:rPr>
              <a:t>'User Not Found'</a:t>
            </a:r>
            <a:r>
              <a:rPr lang="en" sz="1500">
                <a:solidFill>
                  <a:srgbClr val="A9B7C6"/>
                </a:solidFill>
              </a:rPr>
              <a:t>}</a:t>
            </a:r>
            <a:r>
              <a:rPr lang="en" sz="1500">
                <a:solidFill>
                  <a:srgbClr val="CC7832"/>
                </a:solidFill>
              </a:rPr>
              <a:t>, </a:t>
            </a:r>
            <a:r>
              <a:rPr lang="en" sz="1500">
                <a:solidFill>
                  <a:srgbClr val="A9B7C6"/>
                </a:solidFill>
              </a:rPr>
              <a:t>HttpStatus.</a:t>
            </a:r>
            <a:r>
              <a:rPr i="1" lang="en" sz="1500">
                <a:solidFill>
                  <a:srgbClr val="9876AA"/>
                </a:solidFill>
              </a:rPr>
              <a:t>NOT_FOUND</a:t>
            </a:r>
            <a:r>
              <a:rPr lang="en" sz="1500">
                <a:solidFill>
                  <a:srgbClr val="A9B7C6"/>
                </a:solidFill>
              </a:rPr>
              <a:t>)</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A9B7C6"/>
                </a:solidFill>
              </a:rPr>
              <a:t>      }</a:t>
            </a:r>
            <a:endParaRPr sz="1500">
              <a:solidFill>
                <a:srgbClr val="A9B7C6"/>
              </a:solidFill>
            </a:endParaRPr>
          </a:p>
          <a:p>
            <a:pPr indent="0" lvl="0" marL="0" rtl="0" algn="l">
              <a:spcBef>
                <a:spcPts val="0"/>
              </a:spcBef>
              <a:spcAft>
                <a:spcPts val="0"/>
              </a:spcAft>
              <a:buNone/>
            </a:pPr>
            <a:r>
              <a:rPr lang="en" sz="1500">
                <a:solidFill>
                  <a:srgbClr val="A9B7C6"/>
                </a:solidFill>
              </a:rPr>
              <a:t>}</a:t>
            </a:r>
            <a:endParaRPr sz="1500">
              <a:solidFill>
                <a:srgbClr val="A9B7C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Persisting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nest generate service users</a:t>
            </a:r>
            <a:endParaRPr/>
          </a:p>
        </p:txBody>
      </p:sp>
      <p:sp>
        <p:nvSpPr>
          <p:cNvPr id="191" name="Google Shape;191;p35"/>
          <p:cNvSpPr txBox="1"/>
          <p:nvPr/>
        </p:nvSpPr>
        <p:spPr>
          <a:xfrm>
            <a:off x="311700" y="356675"/>
            <a:ext cx="8832300" cy="38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BB529"/>
                </a:solidFill>
              </a:rPr>
              <a:t>@Module</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A9B7C6"/>
                </a:solidFill>
              </a:rPr>
              <a:t>   </a:t>
            </a:r>
            <a:r>
              <a:rPr lang="en" sz="1800">
                <a:solidFill>
                  <a:srgbClr val="9876AA"/>
                </a:solidFill>
              </a:rPr>
              <a:t>controllers</a:t>
            </a:r>
            <a:r>
              <a:rPr lang="en" sz="1800">
                <a:solidFill>
                  <a:srgbClr val="A9B7C6"/>
                </a:solidFill>
              </a:rPr>
              <a:t>: [UsersController]</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9876AA"/>
                </a:solidFill>
              </a:rPr>
              <a:t>providers</a:t>
            </a:r>
            <a:r>
              <a:rPr lang="en" sz="1800">
                <a:solidFill>
                  <a:srgbClr val="A9B7C6"/>
                </a:solidFill>
              </a:rPr>
              <a:t>: [UsersService]</a:t>
            </a:r>
            <a:endParaRPr sz="1800">
              <a:solidFill>
                <a:srgbClr val="A9B7C6"/>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a:p>
            <a:pPr indent="0" lvl="0" marL="0" rtl="0" algn="l">
              <a:spcBef>
                <a:spcPts val="0"/>
              </a:spcBef>
              <a:spcAft>
                <a:spcPts val="0"/>
              </a:spcAft>
              <a:buNone/>
            </a:pPr>
            <a:r>
              <a:rPr b="1" lang="en" sz="1800">
                <a:solidFill>
                  <a:srgbClr val="CC7832"/>
                </a:solidFill>
              </a:rPr>
              <a:t>export class </a:t>
            </a:r>
            <a:r>
              <a:rPr lang="en" sz="1800">
                <a:solidFill>
                  <a:srgbClr val="A9B7C6"/>
                </a:solidFill>
              </a:rPr>
              <a:t>UsersModule {}</a:t>
            </a:r>
            <a:endParaRPr sz="1800">
              <a:solidFill>
                <a:srgbClr val="A9B7C6"/>
              </a:solidFill>
            </a:endParaRPr>
          </a:p>
          <a:p>
            <a:pPr indent="0" lvl="0" marL="0" rtl="0" algn="l">
              <a:spcBef>
                <a:spcPts val="0"/>
              </a:spcBef>
              <a:spcAft>
                <a:spcPts val="0"/>
              </a:spcAft>
              <a:buNone/>
            </a:pPr>
            <a:r>
              <a:t/>
            </a:r>
            <a:endParaRPr sz="1800">
              <a:solidFill>
                <a:srgbClr val="A9B7C6"/>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a:p>
            <a:pPr indent="0" lvl="0" marL="0" rtl="0" algn="l">
              <a:spcBef>
                <a:spcPts val="0"/>
              </a:spcBef>
              <a:spcAft>
                <a:spcPts val="0"/>
              </a:spcAft>
              <a:buNone/>
            </a:pPr>
            <a:r>
              <a:t/>
            </a:r>
            <a:endParaRPr sz="1800">
              <a:solidFill>
                <a:srgbClr val="BBB529"/>
              </a:solidFill>
            </a:endParaRPr>
          </a:p>
          <a:p>
            <a:pPr indent="0" lvl="0" marL="0" rtl="0" algn="l">
              <a:spcBef>
                <a:spcPts val="0"/>
              </a:spcBef>
              <a:spcAft>
                <a:spcPts val="0"/>
              </a:spcAft>
              <a:buNone/>
            </a:pPr>
            <a:r>
              <a:rPr lang="en" sz="1800">
                <a:solidFill>
                  <a:srgbClr val="BBB529"/>
                </a:solidFill>
              </a:rPr>
              <a:t>@Injectable</a:t>
            </a:r>
            <a:r>
              <a:rPr lang="en" sz="1800">
                <a:solidFill>
                  <a:srgbClr val="A9B7C6"/>
                </a:solidFill>
              </a:rPr>
              <a:t>()</a:t>
            </a:r>
            <a:endParaRPr sz="1800">
              <a:solidFill>
                <a:srgbClr val="A9B7C6"/>
              </a:solidFill>
            </a:endParaRPr>
          </a:p>
          <a:p>
            <a:pPr indent="0" lvl="0" marL="0" rtl="0" algn="l">
              <a:spcBef>
                <a:spcPts val="0"/>
              </a:spcBef>
              <a:spcAft>
                <a:spcPts val="0"/>
              </a:spcAft>
              <a:buNone/>
            </a:pPr>
            <a:r>
              <a:rPr b="1" lang="en" sz="1800">
                <a:solidFill>
                  <a:srgbClr val="CC7832"/>
                </a:solidFill>
              </a:rPr>
              <a:t>export class </a:t>
            </a:r>
            <a:r>
              <a:rPr lang="en" sz="1800">
                <a:solidFill>
                  <a:srgbClr val="A9B7C6"/>
                </a:solidFill>
              </a:rPr>
              <a:t>UsersService {}</a:t>
            </a:r>
            <a:endParaRPr sz="1800">
              <a:solidFill>
                <a:srgbClr val="A9B7C6"/>
              </a:solidFill>
            </a:endParaRPr>
          </a:p>
          <a:p>
            <a:pPr indent="0" lvl="0" marL="0" rtl="0" algn="l">
              <a:spcBef>
                <a:spcPts val="0"/>
              </a:spcBef>
              <a:spcAft>
                <a:spcPts val="0"/>
              </a:spcAft>
              <a:buNone/>
            </a:pPr>
            <a:r>
              <a:t/>
            </a:r>
            <a:endParaRPr sz="1800">
              <a:solidFill>
                <a:srgbClr val="A9B7C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Inject the service and begin adding functions </a:t>
            </a:r>
            <a:endParaRPr/>
          </a:p>
        </p:txBody>
      </p:sp>
      <p:sp>
        <p:nvSpPr>
          <p:cNvPr id="197" name="Google Shape;197;p36"/>
          <p:cNvSpPr txBox="1"/>
          <p:nvPr/>
        </p:nvSpPr>
        <p:spPr>
          <a:xfrm>
            <a:off x="311700" y="348575"/>
            <a:ext cx="8670300" cy="38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7832"/>
                </a:solidFill>
              </a:rPr>
              <a:t>constructor</a:t>
            </a:r>
            <a:r>
              <a:rPr lang="en" sz="1800">
                <a:solidFill>
                  <a:srgbClr val="A9B7C6"/>
                </a:solidFill>
              </a:rPr>
              <a:t>(</a:t>
            </a:r>
            <a:r>
              <a:rPr b="1" lang="en" sz="1800">
                <a:solidFill>
                  <a:srgbClr val="CC7832"/>
                </a:solidFill>
              </a:rPr>
              <a:t>private </a:t>
            </a:r>
            <a:r>
              <a:rPr lang="en" sz="1800">
                <a:solidFill>
                  <a:srgbClr val="9876AA"/>
                </a:solidFill>
              </a:rPr>
              <a:t>usersService</a:t>
            </a:r>
            <a:r>
              <a:rPr lang="en" sz="1800">
                <a:solidFill>
                  <a:srgbClr val="A9B7C6"/>
                </a:solidFill>
              </a:rPr>
              <a:t>: UsersService) {</a:t>
            </a:r>
            <a:endParaRPr sz="1800">
              <a:solidFill>
                <a:srgbClr val="A9B7C6"/>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a:p>
            <a:pPr indent="0" lvl="0" marL="0" rtl="0" algn="l">
              <a:spcBef>
                <a:spcPts val="0"/>
              </a:spcBef>
              <a:spcAft>
                <a:spcPts val="0"/>
              </a:spcAft>
              <a:buNone/>
            </a:pPr>
            <a:r>
              <a:t/>
            </a:r>
            <a:endParaRPr sz="1800">
              <a:solidFill>
                <a:srgbClr val="A9B7C6"/>
              </a:solidFill>
            </a:endParaRPr>
          </a:p>
          <a:p>
            <a:pPr indent="0" lvl="0" marL="0" rtl="0" algn="l">
              <a:spcBef>
                <a:spcPts val="0"/>
              </a:spcBef>
              <a:spcAft>
                <a:spcPts val="0"/>
              </a:spcAft>
              <a:buNone/>
            </a:pPr>
            <a:r>
              <a:rPr lang="en" sz="1800">
                <a:solidFill>
                  <a:srgbClr val="BBB529"/>
                </a:solidFill>
              </a:rPr>
              <a:t>@Get</a:t>
            </a:r>
            <a:r>
              <a:rPr lang="en" sz="1800">
                <a:solidFill>
                  <a:srgbClr val="A9B7C6"/>
                </a:solidFill>
              </a:rPr>
              <a:t>(</a:t>
            </a:r>
            <a:r>
              <a:rPr lang="en" sz="1800">
                <a:solidFill>
                  <a:srgbClr val="6A8759"/>
                </a:solidFill>
              </a:rPr>
              <a:t>'/:username'</a:t>
            </a:r>
            <a:r>
              <a:rPr lang="en" sz="1800">
                <a:solidFill>
                  <a:srgbClr val="A9B7C6"/>
                </a:solidFill>
              </a:rPr>
              <a:t>)</a:t>
            </a:r>
            <a:endParaRPr sz="1800">
              <a:solidFill>
                <a:srgbClr val="A9B7C6"/>
              </a:solidFill>
            </a:endParaRPr>
          </a:p>
          <a:p>
            <a:pPr indent="0" lvl="0" marL="0" rtl="0" algn="l">
              <a:spcBef>
                <a:spcPts val="0"/>
              </a:spcBef>
              <a:spcAft>
                <a:spcPts val="0"/>
              </a:spcAft>
              <a:buNone/>
            </a:pPr>
            <a:r>
              <a:rPr b="1" lang="en" sz="1800">
                <a:solidFill>
                  <a:srgbClr val="CC7832"/>
                </a:solidFill>
              </a:rPr>
              <a:t>async </a:t>
            </a:r>
            <a:r>
              <a:rPr lang="en" sz="1800">
                <a:solidFill>
                  <a:srgbClr val="FFC66D"/>
                </a:solidFill>
              </a:rPr>
              <a:t>getUser</a:t>
            </a:r>
            <a:r>
              <a:rPr lang="en" sz="1800">
                <a:solidFill>
                  <a:srgbClr val="A9B7C6"/>
                </a:solidFill>
              </a:rPr>
              <a:t>(</a:t>
            </a:r>
            <a:r>
              <a:rPr lang="en" sz="1800">
                <a:solidFill>
                  <a:srgbClr val="BBB529"/>
                </a:solidFill>
              </a:rPr>
              <a:t>@Param</a:t>
            </a:r>
            <a:r>
              <a:rPr lang="en" sz="1800">
                <a:solidFill>
                  <a:srgbClr val="A9B7C6"/>
                </a:solidFill>
              </a:rPr>
              <a:t>(</a:t>
            </a:r>
            <a:r>
              <a:rPr lang="en" sz="1800">
                <a:solidFill>
                  <a:srgbClr val="6A8759"/>
                </a:solidFill>
              </a:rPr>
              <a:t>'username'</a:t>
            </a:r>
            <a:r>
              <a:rPr lang="en" sz="1800">
                <a:solidFill>
                  <a:srgbClr val="A9B7C6"/>
                </a:solidFill>
              </a:rPr>
              <a:t>)username: </a:t>
            </a:r>
            <a:r>
              <a:rPr b="1" lang="en" sz="1800">
                <a:solidFill>
                  <a:srgbClr val="CC7832"/>
                </a:solidFill>
              </a:rPr>
              <a:t>string</a:t>
            </a:r>
            <a:r>
              <a:rPr lang="en" sz="1800">
                <a:solidFill>
                  <a:srgbClr val="A9B7C6"/>
                </a:solidFill>
              </a:rPr>
              <a:t>) {</a:t>
            </a:r>
            <a:endParaRPr sz="1800">
              <a:solidFill>
                <a:srgbClr val="A9B7C6"/>
              </a:solidFill>
            </a:endParaRPr>
          </a:p>
          <a:p>
            <a:pPr indent="0" lvl="0" marL="0" rtl="0" algn="l">
              <a:spcBef>
                <a:spcPts val="0"/>
              </a:spcBef>
              <a:spcAft>
                <a:spcPts val="0"/>
              </a:spcAft>
              <a:buNone/>
            </a:pPr>
            <a:r>
              <a:rPr lang="en" sz="1800">
                <a:solidFill>
                  <a:srgbClr val="A9B7C6"/>
                </a:solidFill>
              </a:rPr>
              <a:t>   </a:t>
            </a:r>
            <a:r>
              <a:rPr b="1" lang="en" sz="1800">
                <a:solidFill>
                  <a:srgbClr val="CC7832"/>
                </a:solidFill>
              </a:rPr>
              <a:t>const </a:t>
            </a:r>
            <a:r>
              <a:rPr lang="en" sz="1800">
                <a:solidFill>
                  <a:srgbClr val="A9B7C6"/>
                </a:solidFill>
              </a:rPr>
              <a:t>fetchedUser = </a:t>
            </a:r>
            <a:r>
              <a:rPr b="1" lang="en" sz="1800">
                <a:solidFill>
                  <a:srgbClr val="CC7832"/>
                </a:solidFill>
              </a:rPr>
              <a:t>await this</a:t>
            </a:r>
            <a:r>
              <a:rPr lang="en" sz="1800">
                <a:solidFill>
                  <a:srgbClr val="A9B7C6"/>
                </a:solidFill>
              </a:rPr>
              <a:t>.</a:t>
            </a:r>
            <a:r>
              <a:rPr lang="en" sz="1800">
                <a:solidFill>
                  <a:srgbClr val="9876AA"/>
                </a:solidFill>
              </a:rPr>
              <a:t>usersService</a:t>
            </a:r>
            <a:r>
              <a:rPr lang="en" sz="1800">
                <a:solidFill>
                  <a:srgbClr val="A9B7C6"/>
                </a:solidFill>
              </a:rPr>
              <a:t>.</a:t>
            </a:r>
            <a:r>
              <a:rPr lang="en" sz="1800">
                <a:solidFill>
                  <a:srgbClr val="FFC66D"/>
                </a:solidFill>
              </a:rPr>
              <a:t>findByUsername</a:t>
            </a:r>
            <a:r>
              <a:rPr lang="en" sz="1800">
                <a:solidFill>
                  <a:srgbClr val="A9B7C6"/>
                </a:solidFill>
              </a:rPr>
              <a:t>(username)</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b="1" lang="en" sz="1800">
                <a:solidFill>
                  <a:srgbClr val="CC7832"/>
                </a:solidFill>
              </a:rPr>
              <a:t>if </a:t>
            </a:r>
            <a:r>
              <a:rPr lang="en" sz="1800">
                <a:solidFill>
                  <a:srgbClr val="A9B7C6"/>
                </a:solidFill>
              </a:rPr>
              <a:t>(fetchedUser) {</a:t>
            </a:r>
            <a:endParaRPr sz="1800">
              <a:solidFill>
                <a:srgbClr val="A9B7C6"/>
              </a:solidFill>
            </a:endParaRPr>
          </a:p>
          <a:p>
            <a:pPr indent="0" lvl="0" marL="0" rtl="0" algn="l">
              <a:spcBef>
                <a:spcPts val="0"/>
              </a:spcBef>
              <a:spcAft>
                <a:spcPts val="0"/>
              </a:spcAft>
              <a:buNone/>
            </a:pPr>
            <a:r>
              <a:rPr lang="en" sz="1800">
                <a:solidFill>
                  <a:srgbClr val="A9B7C6"/>
                </a:solidFill>
              </a:rPr>
              <a:t>       </a:t>
            </a:r>
            <a:r>
              <a:rPr b="1" lang="en" sz="1800">
                <a:solidFill>
                  <a:srgbClr val="CC7832"/>
                </a:solidFill>
              </a:rPr>
              <a:t>return </a:t>
            </a:r>
            <a:r>
              <a:rPr lang="en" sz="1800">
                <a:solidFill>
                  <a:srgbClr val="A9B7C6"/>
                </a:solidFill>
              </a:rPr>
              <a:t>fetchedUser</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A9B7C6"/>
                </a:solidFill>
              </a:rPr>
              <a:t>} </a:t>
            </a:r>
            <a:r>
              <a:rPr b="1" lang="en" sz="1800">
                <a:solidFill>
                  <a:srgbClr val="CC7832"/>
                </a:solidFill>
              </a:rPr>
              <a:t>else </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A9B7C6"/>
                </a:solidFill>
              </a:rPr>
              <a:t>       </a:t>
            </a:r>
            <a:r>
              <a:rPr b="1" lang="en" sz="1800">
                <a:solidFill>
                  <a:srgbClr val="CC7832"/>
                </a:solidFill>
              </a:rPr>
              <a:t>throw new </a:t>
            </a:r>
            <a:r>
              <a:rPr lang="en" sz="1800">
                <a:solidFill>
                  <a:srgbClr val="A9B7C6"/>
                </a:solidFill>
              </a:rPr>
              <a:t>HttpException({</a:t>
            </a:r>
            <a:r>
              <a:rPr lang="en" sz="1800">
                <a:solidFill>
                  <a:srgbClr val="9876AA"/>
                </a:solidFill>
              </a:rPr>
              <a:t>error</a:t>
            </a:r>
            <a:r>
              <a:rPr lang="en" sz="1800">
                <a:solidFill>
                  <a:srgbClr val="A9B7C6"/>
                </a:solidFill>
              </a:rPr>
              <a:t>: </a:t>
            </a:r>
            <a:r>
              <a:rPr lang="en" sz="1800">
                <a:solidFill>
                  <a:srgbClr val="6A8759"/>
                </a:solidFill>
              </a:rPr>
              <a:t>'User Not Found'</a:t>
            </a:r>
            <a:r>
              <a:rPr lang="en" sz="1800">
                <a:solidFill>
                  <a:srgbClr val="A9B7C6"/>
                </a:solidFill>
              </a:rPr>
              <a:t>}</a:t>
            </a:r>
            <a:r>
              <a:rPr lang="en" sz="1800">
                <a:solidFill>
                  <a:srgbClr val="CC7832"/>
                </a:solidFill>
              </a:rPr>
              <a:t>, </a:t>
            </a:r>
            <a:r>
              <a:rPr lang="en" sz="1800">
                <a:solidFill>
                  <a:srgbClr val="A9B7C6"/>
                </a:solidFill>
              </a:rPr>
              <a:t>HttpStatus.</a:t>
            </a:r>
            <a:r>
              <a:rPr i="1" lang="en" sz="1800">
                <a:solidFill>
                  <a:srgbClr val="9876AA"/>
                </a:solidFill>
              </a:rPr>
              <a:t>NOT_FOUND</a:t>
            </a:r>
            <a:r>
              <a:rPr lang="en" sz="1800">
                <a:solidFill>
                  <a:srgbClr val="A9B7C6"/>
                </a:solidFill>
              </a:rPr>
              <a:t>)</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37"/>
          <p:cNvPicPr preferRelativeResize="0"/>
          <p:nvPr/>
        </p:nvPicPr>
        <p:blipFill rotWithShape="1">
          <a:blip r:embed="rId3">
            <a:alphaModFix/>
          </a:blip>
          <a:srcRect b="5172" l="0" r="0" t="5181"/>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265500" y="1709688"/>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Add “Real” </a:t>
            </a:r>
            <a:r>
              <a:rPr lang="en"/>
              <a:t>Persistence</a:t>
            </a:r>
            <a:endParaRPr/>
          </a:p>
        </p:txBody>
      </p:sp>
      <p:pic>
        <p:nvPicPr>
          <p:cNvPr id="208" name="Google Shape;208;p38"/>
          <p:cNvPicPr preferRelativeResize="0"/>
          <p:nvPr/>
        </p:nvPicPr>
        <p:blipFill>
          <a:blip r:embed="rId3">
            <a:alphaModFix/>
          </a:blip>
          <a:stretch>
            <a:fillRect/>
          </a:stretch>
        </p:blipFill>
        <p:spPr>
          <a:xfrm>
            <a:off x="5317775" y="481826"/>
            <a:ext cx="2950726" cy="1526076"/>
          </a:xfrm>
          <a:prstGeom prst="rect">
            <a:avLst/>
          </a:prstGeom>
          <a:noFill/>
          <a:ln>
            <a:noFill/>
          </a:ln>
        </p:spPr>
      </p:pic>
      <p:pic>
        <p:nvPicPr>
          <p:cNvPr id="209" name="Google Shape;209;p38"/>
          <p:cNvPicPr preferRelativeResize="0"/>
          <p:nvPr/>
        </p:nvPicPr>
        <p:blipFill>
          <a:blip r:embed="rId4">
            <a:alphaModFix/>
          </a:blip>
          <a:stretch>
            <a:fillRect/>
          </a:stretch>
        </p:blipFill>
        <p:spPr>
          <a:xfrm>
            <a:off x="5144350" y="2893803"/>
            <a:ext cx="3297584" cy="1526075"/>
          </a:xfrm>
          <a:prstGeom prst="rect">
            <a:avLst/>
          </a:prstGeom>
          <a:noFill/>
          <a:ln>
            <a:noFill/>
          </a:ln>
        </p:spPr>
      </p:pic>
      <p:pic>
        <p:nvPicPr>
          <p:cNvPr id="210" name="Google Shape;210;p38"/>
          <p:cNvPicPr preferRelativeResize="0"/>
          <p:nvPr/>
        </p:nvPicPr>
        <p:blipFill>
          <a:blip r:embed="rId5">
            <a:alphaModFix/>
          </a:blip>
          <a:stretch>
            <a:fillRect/>
          </a:stretch>
        </p:blipFill>
        <p:spPr>
          <a:xfrm>
            <a:off x="6419479" y="2077179"/>
            <a:ext cx="747300" cy="747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TypeORM to AppModule</a:t>
            </a:r>
            <a:endParaRPr/>
          </a:p>
        </p:txBody>
      </p:sp>
      <p:sp>
        <p:nvSpPr>
          <p:cNvPr id="216" name="Google Shape;216;p39"/>
          <p:cNvSpPr txBox="1"/>
          <p:nvPr/>
        </p:nvSpPr>
        <p:spPr>
          <a:xfrm>
            <a:off x="311700" y="316150"/>
            <a:ext cx="8321700" cy="3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BB529"/>
                </a:solidFill>
              </a:rPr>
              <a:t>@Module</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9876AA"/>
                </a:solidFill>
              </a:rPr>
              <a:t>imports</a:t>
            </a:r>
            <a:r>
              <a:rPr lang="en">
                <a:solidFill>
                  <a:srgbClr val="A9B7C6"/>
                </a:solidFill>
              </a:rPr>
              <a:t>: [</a:t>
            </a:r>
            <a:endParaRPr>
              <a:solidFill>
                <a:srgbClr val="A9B7C6"/>
              </a:solidFill>
            </a:endParaRPr>
          </a:p>
          <a:p>
            <a:pPr indent="0" lvl="0" marL="0" rtl="0" algn="l">
              <a:spcBef>
                <a:spcPts val="0"/>
              </a:spcBef>
              <a:spcAft>
                <a:spcPts val="0"/>
              </a:spcAft>
              <a:buNone/>
            </a:pPr>
            <a:r>
              <a:rPr lang="en">
                <a:solidFill>
                  <a:srgbClr val="A9B7C6"/>
                </a:solidFill>
              </a:rPr>
              <a:t>     UsersModule</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TypeOrmModule.</a:t>
            </a:r>
            <a:r>
              <a:rPr i="1" lang="en">
                <a:solidFill>
                  <a:srgbClr val="FFC66D"/>
                </a:solidFill>
              </a:rPr>
              <a:t>forRoot</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9876AA"/>
                </a:solidFill>
              </a:rPr>
              <a:t>type</a:t>
            </a:r>
            <a:r>
              <a:rPr lang="en">
                <a:solidFill>
                  <a:srgbClr val="A9B7C6"/>
                </a:solidFill>
              </a:rPr>
              <a:t>: </a:t>
            </a:r>
            <a:r>
              <a:rPr lang="en">
                <a:solidFill>
                  <a:srgbClr val="6A8759"/>
                </a:solidFill>
              </a:rPr>
              <a:t>'mysql'</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host</a:t>
            </a:r>
            <a:r>
              <a:rPr lang="en">
                <a:solidFill>
                  <a:srgbClr val="A9B7C6"/>
                </a:solidFill>
              </a:rPr>
              <a:t>: </a:t>
            </a:r>
            <a:r>
              <a:rPr lang="en">
                <a:solidFill>
                  <a:srgbClr val="6A8759"/>
                </a:solidFill>
              </a:rPr>
              <a:t>'localhost'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port</a:t>
            </a:r>
            <a:r>
              <a:rPr lang="en">
                <a:solidFill>
                  <a:srgbClr val="A9B7C6"/>
                </a:solidFill>
              </a:rPr>
              <a:t>: </a:t>
            </a:r>
            <a:r>
              <a:rPr lang="en">
                <a:solidFill>
                  <a:srgbClr val="6897BB"/>
                </a:solidFill>
              </a:rPr>
              <a:t>3306</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username</a:t>
            </a:r>
            <a:r>
              <a:rPr lang="en">
                <a:solidFill>
                  <a:srgbClr val="A9B7C6"/>
                </a:solidFill>
              </a:rPr>
              <a:t>: </a:t>
            </a:r>
            <a:r>
              <a:rPr lang="en">
                <a:solidFill>
                  <a:srgbClr val="6A8759"/>
                </a:solidFill>
              </a:rPr>
              <a:t>'root'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password</a:t>
            </a:r>
            <a:r>
              <a:rPr lang="en">
                <a:solidFill>
                  <a:srgbClr val="A9B7C6"/>
                </a:solidFill>
              </a:rPr>
              <a:t>: </a:t>
            </a:r>
            <a:r>
              <a:rPr lang="en">
                <a:solidFill>
                  <a:srgbClr val="6A8759"/>
                </a:solidFill>
              </a:rPr>
              <a:t>'password'</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database</a:t>
            </a:r>
            <a:r>
              <a:rPr lang="en">
                <a:solidFill>
                  <a:srgbClr val="A9B7C6"/>
                </a:solidFill>
              </a:rPr>
              <a:t>: </a:t>
            </a:r>
            <a:r>
              <a:rPr lang="en">
                <a:solidFill>
                  <a:srgbClr val="6A8759"/>
                </a:solidFill>
              </a:rPr>
              <a:t>'ngchina'</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entities</a:t>
            </a:r>
            <a:r>
              <a:rPr lang="en">
                <a:solidFill>
                  <a:srgbClr val="A9B7C6"/>
                </a:solidFill>
              </a:rPr>
              <a:t>: [__dirname + </a:t>
            </a:r>
            <a:r>
              <a:rPr lang="en">
                <a:solidFill>
                  <a:srgbClr val="6A8759"/>
                </a:solidFill>
              </a:rPr>
              <a:t>'/**/*.entity{.ts,.js}'</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synchronize</a:t>
            </a:r>
            <a:r>
              <a:rPr lang="en">
                <a:solidFill>
                  <a:srgbClr val="A9B7C6"/>
                </a:solidFill>
              </a:rPr>
              <a:t>: </a:t>
            </a:r>
            <a:r>
              <a:rPr b="1" lang="en">
                <a:solidFill>
                  <a:srgbClr val="CC7832"/>
                </a:solidFill>
              </a:rPr>
              <a:t>true</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controllers</a:t>
            </a:r>
            <a:r>
              <a:rPr lang="en">
                <a:solidFill>
                  <a:srgbClr val="A9B7C6"/>
                </a:solidFill>
              </a:rPr>
              <a:t>: [AppController]</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providers</a:t>
            </a:r>
            <a:r>
              <a:rPr lang="en">
                <a:solidFill>
                  <a:srgbClr val="A9B7C6"/>
                </a:solidFill>
              </a:rPr>
              <a:t>: [AppService]</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A9B7C6"/>
                </a:solidFill>
              </a:rPr>
              <a:t>})</a:t>
            </a:r>
            <a:endParaRPr>
              <a:solidFill>
                <a:srgbClr val="A9B7C6"/>
              </a:solidFill>
            </a:endParaRPr>
          </a:p>
          <a:p>
            <a:pPr indent="0" lvl="0" marL="0" rtl="0" algn="l">
              <a:spcBef>
                <a:spcPts val="0"/>
              </a:spcBef>
              <a:spcAft>
                <a:spcPts val="0"/>
              </a:spcAft>
              <a:buNone/>
            </a:pPr>
            <a:r>
              <a:rPr b="1" lang="en">
                <a:solidFill>
                  <a:srgbClr val="CC7832"/>
                </a:solidFill>
              </a:rPr>
              <a:t>export class </a:t>
            </a:r>
            <a:r>
              <a:rPr lang="en">
                <a:solidFill>
                  <a:srgbClr val="A9B7C6"/>
                </a:solidFill>
              </a:rPr>
              <a:t>AppModule {</a:t>
            </a:r>
            <a:endParaRPr>
              <a:solidFill>
                <a:srgbClr val="A9B7C6"/>
              </a:solidFill>
            </a:endParaRPr>
          </a:p>
          <a:p>
            <a:pPr indent="0" lvl="0" marL="0" rtl="0" algn="l">
              <a:spcBef>
                <a:spcPts val="0"/>
              </a:spcBef>
              <a:spcAft>
                <a:spcPts val="0"/>
              </a:spcAft>
              <a:buNone/>
            </a:pPr>
            <a:r>
              <a:rPr lang="en">
                <a:solidFill>
                  <a:srgbClr val="A9B7C6"/>
                </a:solidFill>
              </a:rPr>
              <a:t>}</a:t>
            </a:r>
            <a:endParaRPr>
              <a:solidFill>
                <a:srgbClr val="A9B7C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Define our Entities</a:t>
            </a:r>
            <a:endParaRPr/>
          </a:p>
        </p:txBody>
      </p:sp>
      <p:sp>
        <p:nvSpPr>
          <p:cNvPr id="222" name="Google Shape;222;p40"/>
          <p:cNvSpPr txBox="1"/>
          <p:nvPr/>
        </p:nvSpPr>
        <p:spPr>
          <a:xfrm>
            <a:off x="311700" y="40525"/>
            <a:ext cx="7770300" cy="43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BB529"/>
                </a:solidFill>
              </a:rPr>
              <a:t>@Entity</a:t>
            </a:r>
            <a:r>
              <a:rPr lang="en">
                <a:solidFill>
                  <a:srgbClr val="A9B7C6"/>
                </a:solidFill>
              </a:rPr>
              <a:t>()</a:t>
            </a:r>
            <a:endParaRPr>
              <a:solidFill>
                <a:srgbClr val="A9B7C6"/>
              </a:solidFill>
            </a:endParaRPr>
          </a:p>
          <a:p>
            <a:pPr indent="0" lvl="0" marL="0" rtl="0" algn="l">
              <a:spcBef>
                <a:spcPts val="0"/>
              </a:spcBef>
              <a:spcAft>
                <a:spcPts val="0"/>
              </a:spcAft>
              <a:buNone/>
            </a:pPr>
            <a:r>
              <a:rPr b="1" lang="en">
                <a:solidFill>
                  <a:srgbClr val="CC7832"/>
                </a:solidFill>
              </a:rPr>
              <a:t>export class </a:t>
            </a:r>
            <a:r>
              <a:rPr lang="en">
                <a:solidFill>
                  <a:srgbClr val="A9B7C6"/>
                </a:solidFill>
              </a:rPr>
              <a:t>UsersEntity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BBB529"/>
                </a:solidFill>
              </a:rPr>
              <a:t>@PrimaryColumn</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9876AA"/>
                </a:solidFill>
              </a:rPr>
              <a:t>username</a:t>
            </a:r>
            <a:r>
              <a:rPr lang="en">
                <a:solidFill>
                  <a:srgbClr val="A9B7C6"/>
                </a:solidFill>
              </a:rPr>
              <a:t>: </a:t>
            </a:r>
            <a:r>
              <a:rPr b="1" lang="en">
                <a:solidFill>
                  <a:srgbClr val="CC7832"/>
                </a:solidFill>
              </a:rPr>
              <a:t>string</a:t>
            </a:r>
            <a:r>
              <a:rPr lang="en">
                <a:solidFill>
                  <a:srgbClr val="CC7832"/>
                </a:solidFill>
              </a:rPr>
              <a:t>;</a:t>
            </a:r>
            <a:endParaRPr>
              <a:solidFill>
                <a:srgbClr val="CC7832"/>
              </a:solidFill>
            </a:endParaRPr>
          </a:p>
          <a:p>
            <a:pPr indent="0" lvl="0" marL="0" rtl="0" algn="l">
              <a:spcBef>
                <a:spcPts val="0"/>
              </a:spcBef>
              <a:spcAft>
                <a:spcPts val="0"/>
              </a:spcAft>
              <a:buNone/>
            </a:pPr>
            <a:r>
              <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BBB529"/>
                </a:solidFill>
              </a:rPr>
              <a:t>@ManyToMany</a:t>
            </a:r>
            <a:r>
              <a:rPr lang="en">
                <a:solidFill>
                  <a:srgbClr val="A9B7C6"/>
                </a:solidFill>
              </a:rPr>
              <a:t>(type =&gt; RoleEntity</a:t>
            </a:r>
            <a:r>
              <a:rPr lang="en">
                <a:solidFill>
                  <a:srgbClr val="CC7832"/>
                </a:solidFill>
              </a:rPr>
              <a:t>, </a:t>
            </a:r>
            <a:r>
              <a:rPr lang="en">
                <a:solidFill>
                  <a:srgbClr val="A9B7C6"/>
                </a:solidFill>
              </a:rPr>
              <a:t>role =&gt; role.</a:t>
            </a:r>
            <a:r>
              <a:rPr lang="en">
                <a:solidFill>
                  <a:srgbClr val="9876AA"/>
                </a:solidFill>
              </a:rPr>
              <a:t>name</a:t>
            </a:r>
            <a:r>
              <a:rPr lang="en">
                <a:solidFill>
                  <a:srgbClr val="CC7832"/>
                </a:solidFill>
              </a:rPr>
              <a:t>, </a:t>
            </a:r>
            <a:r>
              <a:rPr lang="en">
                <a:solidFill>
                  <a:srgbClr val="A9B7C6"/>
                </a:solidFill>
              </a:rPr>
              <a:t>{</a:t>
            </a:r>
            <a:r>
              <a:rPr lang="en">
                <a:solidFill>
                  <a:srgbClr val="9876AA"/>
                </a:solidFill>
              </a:rPr>
              <a:t>cascade</a:t>
            </a:r>
            <a:r>
              <a:rPr lang="en">
                <a:solidFill>
                  <a:srgbClr val="A9B7C6"/>
                </a:solidFill>
              </a:rPr>
              <a:t>: [</a:t>
            </a:r>
            <a:r>
              <a:rPr lang="en">
                <a:solidFill>
                  <a:srgbClr val="6A8759"/>
                </a:solidFill>
              </a:rPr>
              <a:t>"update"</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BBB529"/>
                </a:solidFill>
              </a:rPr>
              <a:t>@JoinTable</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9876AA"/>
                </a:solidFill>
              </a:rPr>
              <a:t>roles</a:t>
            </a:r>
            <a:r>
              <a:rPr lang="en">
                <a:solidFill>
                  <a:srgbClr val="A9B7C6"/>
                </a:solidFill>
              </a:rPr>
              <a:t>: Array&lt;RoleEntity&gt;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BBB529"/>
                </a:solidFill>
              </a:rPr>
              <a:t>@Entity</a:t>
            </a:r>
            <a:r>
              <a:rPr lang="en">
                <a:solidFill>
                  <a:srgbClr val="A9B7C6"/>
                </a:solidFill>
              </a:rPr>
              <a:t>()</a:t>
            </a:r>
            <a:endParaRPr>
              <a:solidFill>
                <a:srgbClr val="A9B7C6"/>
              </a:solidFill>
            </a:endParaRPr>
          </a:p>
          <a:p>
            <a:pPr indent="0" lvl="0" marL="0" rtl="0" algn="l">
              <a:spcBef>
                <a:spcPts val="0"/>
              </a:spcBef>
              <a:spcAft>
                <a:spcPts val="0"/>
              </a:spcAft>
              <a:buNone/>
            </a:pPr>
            <a:r>
              <a:rPr b="1" lang="en">
                <a:solidFill>
                  <a:srgbClr val="CC7832"/>
                </a:solidFill>
              </a:rPr>
              <a:t>export class </a:t>
            </a:r>
            <a:r>
              <a:rPr lang="en">
                <a:solidFill>
                  <a:srgbClr val="A9B7C6"/>
                </a:solidFill>
              </a:rPr>
              <a:t>RoleEntity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BBB529"/>
                </a:solidFill>
              </a:rPr>
              <a:t>@PrimaryColumn</a:t>
            </a:r>
            <a:r>
              <a:rPr lang="en">
                <a:solidFill>
                  <a:srgbClr val="A9B7C6"/>
                </a:solidFill>
              </a:rPr>
              <a:t>({</a:t>
            </a:r>
            <a:r>
              <a:rPr lang="en">
                <a:solidFill>
                  <a:srgbClr val="9876AA"/>
                </a:solidFill>
              </a:rPr>
              <a:t>nullable</a:t>
            </a:r>
            <a:r>
              <a:rPr lang="en">
                <a:solidFill>
                  <a:srgbClr val="A9B7C6"/>
                </a:solidFill>
              </a:rPr>
              <a:t>: </a:t>
            </a:r>
            <a:r>
              <a:rPr b="1" lang="en">
                <a:solidFill>
                  <a:srgbClr val="CC7832"/>
                </a:solidFill>
              </a:rPr>
              <a:t>false</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9876AA"/>
                </a:solidFill>
              </a:rPr>
              <a:t>name</a:t>
            </a:r>
            <a:r>
              <a:rPr lang="en">
                <a:solidFill>
                  <a:srgbClr val="A9B7C6"/>
                </a:solidFill>
              </a:rPr>
              <a:t>: </a:t>
            </a:r>
            <a:r>
              <a:rPr b="1" lang="en">
                <a:solidFill>
                  <a:srgbClr val="CC7832"/>
                </a:solidFill>
              </a:rPr>
              <a:t>string</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41"/>
          <p:cNvPicPr preferRelativeResize="0"/>
          <p:nvPr/>
        </p:nvPicPr>
        <p:blipFill>
          <a:blip r:embed="rId3">
            <a:alphaModFix/>
          </a:blip>
          <a:stretch>
            <a:fillRect/>
          </a:stretch>
        </p:blipFill>
        <p:spPr>
          <a:xfrm>
            <a:off x="1765525" y="0"/>
            <a:ext cx="561295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0" y="0"/>
            <a:ext cx="9143982"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Entity to the Users Module </a:t>
            </a:r>
            <a:endParaRPr/>
          </a:p>
        </p:txBody>
      </p:sp>
      <p:sp>
        <p:nvSpPr>
          <p:cNvPr id="233" name="Google Shape;233;p42"/>
          <p:cNvSpPr txBox="1"/>
          <p:nvPr/>
        </p:nvSpPr>
        <p:spPr>
          <a:xfrm>
            <a:off x="311700" y="202650"/>
            <a:ext cx="7308300" cy="40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BB529"/>
                </a:solidFill>
              </a:rPr>
              <a:t>@Module</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A9B7C6"/>
                </a:solidFill>
              </a:rPr>
              <a:t>   </a:t>
            </a:r>
            <a:r>
              <a:rPr lang="en" sz="1800">
                <a:solidFill>
                  <a:srgbClr val="9876AA"/>
                </a:solidFill>
              </a:rPr>
              <a:t>imports</a:t>
            </a:r>
            <a:r>
              <a:rPr lang="en" sz="1800">
                <a:solidFill>
                  <a:srgbClr val="A9B7C6"/>
                </a:solidFill>
              </a:rPr>
              <a:t>: [</a:t>
            </a:r>
            <a:endParaRPr sz="1800">
              <a:solidFill>
                <a:srgbClr val="A9B7C6"/>
              </a:solidFill>
            </a:endParaRPr>
          </a:p>
          <a:p>
            <a:pPr indent="0" lvl="0" marL="0" rtl="0" algn="l">
              <a:spcBef>
                <a:spcPts val="0"/>
              </a:spcBef>
              <a:spcAft>
                <a:spcPts val="0"/>
              </a:spcAft>
              <a:buNone/>
            </a:pPr>
            <a:r>
              <a:rPr lang="en" sz="1800">
                <a:solidFill>
                  <a:srgbClr val="A9B7C6"/>
                </a:solidFill>
              </a:rPr>
              <a:t>       TypeOrmModule.</a:t>
            </a:r>
            <a:r>
              <a:rPr i="1" lang="en" sz="1800">
                <a:solidFill>
                  <a:srgbClr val="FFC66D"/>
                </a:solidFill>
              </a:rPr>
              <a:t>forFeature</a:t>
            </a:r>
            <a:r>
              <a:rPr lang="en" sz="1800">
                <a:solidFill>
                  <a:srgbClr val="A9B7C6"/>
                </a:solidFill>
              </a:rPr>
              <a:t>([UsersEntity])</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A9B7C6"/>
                </a:solidFill>
              </a:rPr>
              <a:t>]</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9876AA"/>
                </a:solidFill>
              </a:rPr>
              <a:t>controllers</a:t>
            </a:r>
            <a:r>
              <a:rPr lang="en" sz="1800">
                <a:solidFill>
                  <a:srgbClr val="A9B7C6"/>
                </a:solidFill>
              </a:rPr>
              <a:t>: [</a:t>
            </a:r>
            <a:endParaRPr sz="1800">
              <a:solidFill>
                <a:srgbClr val="A9B7C6"/>
              </a:solidFill>
            </a:endParaRPr>
          </a:p>
          <a:p>
            <a:pPr indent="0" lvl="0" marL="0" rtl="0" algn="l">
              <a:spcBef>
                <a:spcPts val="0"/>
              </a:spcBef>
              <a:spcAft>
                <a:spcPts val="0"/>
              </a:spcAft>
              <a:buNone/>
            </a:pPr>
            <a:r>
              <a:rPr lang="en" sz="1800">
                <a:solidFill>
                  <a:srgbClr val="A9B7C6"/>
                </a:solidFill>
              </a:rPr>
              <a:t>       UsersController</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A9B7C6"/>
                </a:solidFill>
              </a:rPr>
              <a:t>]</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9876AA"/>
                </a:solidFill>
              </a:rPr>
              <a:t>providers</a:t>
            </a:r>
            <a:r>
              <a:rPr lang="en" sz="1800">
                <a:solidFill>
                  <a:srgbClr val="A9B7C6"/>
                </a:solidFill>
              </a:rPr>
              <a:t>: [</a:t>
            </a:r>
            <a:endParaRPr sz="1800">
              <a:solidFill>
                <a:srgbClr val="A9B7C6"/>
              </a:solidFill>
            </a:endParaRPr>
          </a:p>
          <a:p>
            <a:pPr indent="0" lvl="0" marL="0" rtl="0" algn="l">
              <a:spcBef>
                <a:spcPts val="0"/>
              </a:spcBef>
              <a:spcAft>
                <a:spcPts val="0"/>
              </a:spcAft>
              <a:buNone/>
            </a:pPr>
            <a:r>
              <a:rPr lang="en" sz="1800">
                <a:solidFill>
                  <a:srgbClr val="A9B7C6"/>
                </a:solidFill>
              </a:rPr>
              <a:t>       UsersService</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A9B7C6"/>
                </a:solidFill>
              </a:rPr>
              <a:t>]</a:t>
            </a:r>
            <a:endParaRPr sz="1800">
              <a:solidFill>
                <a:srgbClr val="CC7832"/>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a:p>
            <a:pPr indent="0" lvl="0" marL="0" rtl="0" algn="l">
              <a:spcBef>
                <a:spcPts val="0"/>
              </a:spcBef>
              <a:spcAft>
                <a:spcPts val="0"/>
              </a:spcAft>
              <a:buNone/>
            </a:pPr>
            <a:r>
              <a:rPr b="1" lang="en" sz="1800">
                <a:solidFill>
                  <a:srgbClr val="CC7832"/>
                </a:solidFill>
              </a:rPr>
              <a:t>export class </a:t>
            </a:r>
            <a:r>
              <a:rPr lang="en" sz="1800">
                <a:solidFill>
                  <a:srgbClr val="A9B7C6"/>
                </a:solidFill>
              </a:rPr>
              <a:t>UsersModule {</a:t>
            </a:r>
            <a:endParaRPr sz="1800">
              <a:solidFill>
                <a:srgbClr val="A9B7C6"/>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Begin using the entity to fetch data from </a:t>
            </a:r>
            <a:r>
              <a:rPr lang="en"/>
              <a:t>M</a:t>
            </a:r>
            <a:r>
              <a:rPr lang="en"/>
              <a:t>ySQL</a:t>
            </a:r>
            <a:endParaRPr/>
          </a:p>
        </p:txBody>
      </p:sp>
      <p:sp>
        <p:nvSpPr>
          <p:cNvPr id="239" name="Google Shape;239;p43"/>
          <p:cNvSpPr txBox="1"/>
          <p:nvPr/>
        </p:nvSpPr>
        <p:spPr>
          <a:xfrm>
            <a:off x="311700" y="113500"/>
            <a:ext cx="7729800" cy="411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BB529"/>
                </a:solidFill>
              </a:rPr>
              <a:t>@Injectable</a:t>
            </a:r>
            <a:r>
              <a:rPr lang="en" sz="1000">
                <a:solidFill>
                  <a:srgbClr val="A9B7C6"/>
                </a:solidFill>
              </a:rPr>
              <a:t>()</a:t>
            </a:r>
            <a:endParaRPr sz="1000">
              <a:solidFill>
                <a:srgbClr val="A9B7C6"/>
              </a:solidFill>
            </a:endParaRPr>
          </a:p>
          <a:p>
            <a:pPr indent="0" lvl="0" marL="0" rtl="0" algn="l">
              <a:spcBef>
                <a:spcPts val="0"/>
              </a:spcBef>
              <a:spcAft>
                <a:spcPts val="0"/>
              </a:spcAft>
              <a:buNone/>
            </a:pPr>
            <a:r>
              <a:rPr b="1" lang="en" sz="1000">
                <a:solidFill>
                  <a:srgbClr val="CC7832"/>
                </a:solidFill>
              </a:rPr>
              <a:t>export class </a:t>
            </a:r>
            <a:r>
              <a:rPr lang="en" sz="1000">
                <a:solidFill>
                  <a:srgbClr val="A9B7C6"/>
                </a:solidFill>
              </a:rPr>
              <a:t>UsersService {</a:t>
            </a:r>
            <a:endParaRPr sz="1000">
              <a:solidFill>
                <a:srgbClr val="A9B7C6"/>
              </a:solidFill>
            </a:endParaRPr>
          </a:p>
          <a:p>
            <a:pPr indent="0" lvl="0" marL="0" rtl="0" algn="l">
              <a:spcBef>
                <a:spcPts val="0"/>
              </a:spcBef>
              <a:spcAft>
                <a:spcPts val="0"/>
              </a:spcAft>
              <a:buNone/>
            </a:pPr>
            <a:r>
              <a:rPr lang="en" sz="1000">
                <a:solidFill>
                  <a:srgbClr val="A9B7C6"/>
                </a:solidFill>
              </a:rPr>
              <a:t>   </a:t>
            </a:r>
            <a:r>
              <a:rPr b="1" lang="en" sz="1000">
                <a:solidFill>
                  <a:srgbClr val="CC7832"/>
                </a:solidFill>
              </a:rPr>
              <a:t>constructor</a:t>
            </a:r>
            <a:r>
              <a:rPr lang="en" sz="1000">
                <a:solidFill>
                  <a:srgbClr val="A9B7C6"/>
                </a:solidFill>
              </a:rPr>
              <a:t>(</a:t>
            </a:r>
            <a:endParaRPr sz="1000">
              <a:solidFill>
                <a:srgbClr val="A9B7C6"/>
              </a:solidFill>
            </a:endParaRPr>
          </a:p>
          <a:p>
            <a:pPr indent="0" lvl="0" marL="0" rtl="0" algn="l">
              <a:spcBef>
                <a:spcPts val="0"/>
              </a:spcBef>
              <a:spcAft>
                <a:spcPts val="0"/>
              </a:spcAft>
              <a:buNone/>
            </a:pPr>
            <a:r>
              <a:rPr lang="en" sz="1000">
                <a:solidFill>
                  <a:srgbClr val="A9B7C6"/>
                </a:solidFill>
              </a:rPr>
              <a:t>       </a:t>
            </a:r>
            <a:r>
              <a:rPr lang="en" sz="1000">
                <a:solidFill>
                  <a:srgbClr val="BBB529"/>
                </a:solidFill>
              </a:rPr>
              <a:t>@InjectRepository</a:t>
            </a:r>
            <a:r>
              <a:rPr lang="en" sz="1000">
                <a:solidFill>
                  <a:srgbClr val="A9B7C6"/>
                </a:solidFill>
              </a:rPr>
              <a:t>(UsersEntity)</a:t>
            </a:r>
            <a:endParaRPr sz="1000">
              <a:solidFill>
                <a:srgbClr val="A9B7C6"/>
              </a:solidFill>
            </a:endParaRPr>
          </a:p>
          <a:p>
            <a:pPr indent="0" lvl="0" marL="0" rtl="0" algn="l">
              <a:spcBef>
                <a:spcPts val="0"/>
              </a:spcBef>
              <a:spcAft>
                <a:spcPts val="0"/>
              </a:spcAft>
              <a:buNone/>
            </a:pPr>
            <a:r>
              <a:rPr lang="en" sz="1000">
                <a:solidFill>
                  <a:srgbClr val="A9B7C6"/>
                </a:solidFill>
              </a:rPr>
              <a:t>       </a:t>
            </a:r>
            <a:r>
              <a:rPr b="1" lang="en" sz="1000">
                <a:solidFill>
                  <a:srgbClr val="CC7832"/>
                </a:solidFill>
              </a:rPr>
              <a:t>private readonly </a:t>
            </a:r>
            <a:r>
              <a:rPr lang="en" sz="1000">
                <a:solidFill>
                  <a:srgbClr val="9876AA"/>
                </a:solidFill>
              </a:rPr>
              <a:t>userEntity</a:t>
            </a:r>
            <a:r>
              <a:rPr lang="en" sz="1000">
                <a:solidFill>
                  <a:srgbClr val="A9B7C6"/>
                </a:solidFill>
              </a:rPr>
              <a:t>: Repository&lt;UsersEntity&gt;) {</a:t>
            </a:r>
            <a:endParaRPr sz="1000">
              <a:solidFill>
                <a:srgbClr val="A9B7C6"/>
              </a:solidFill>
            </a:endParaRPr>
          </a:p>
          <a:p>
            <a:pPr indent="0" lvl="0" marL="0" rtl="0" algn="l">
              <a:spcBef>
                <a:spcPts val="0"/>
              </a:spcBef>
              <a:spcAft>
                <a:spcPts val="0"/>
              </a:spcAft>
              <a:buNone/>
            </a:pPr>
            <a:r>
              <a:t/>
            </a:r>
            <a:endParaRPr sz="1000">
              <a:solidFill>
                <a:srgbClr val="A9B7C6"/>
              </a:solidFill>
            </a:endParaRPr>
          </a:p>
          <a:p>
            <a:pPr indent="0" lvl="0" marL="0" rtl="0" algn="l">
              <a:spcBef>
                <a:spcPts val="0"/>
              </a:spcBef>
              <a:spcAft>
                <a:spcPts val="0"/>
              </a:spcAft>
              <a:buNone/>
            </a:pPr>
            <a:r>
              <a:rPr lang="en" sz="1000">
                <a:solidFill>
                  <a:srgbClr val="A9B7C6"/>
                </a:solidFill>
              </a:rPr>
              <a:t>   }</a:t>
            </a:r>
            <a:endParaRPr sz="1000">
              <a:solidFill>
                <a:srgbClr val="A9B7C6"/>
              </a:solidFill>
            </a:endParaRPr>
          </a:p>
          <a:p>
            <a:pPr indent="0" lvl="0" marL="0" rtl="0" algn="l">
              <a:spcBef>
                <a:spcPts val="0"/>
              </a:spcBef>
              <a:spcAft>
                <a:spcPts val="0"/>
              </a:spcAft>
              <a:buNone/>
            </a:pPr>
            <a:r>
              <a:t/>
            </a:r>
            <a:endParaRPr sz="1000">
              <a:solidFill>
                <a:srgbClr val="A9B7C6"/>
              </a:solidFill>
            </a:endParaRPr>
          </a:p>
          <a:p>
            <a:pPr indent="0" lvl="0" marL="0" rtl="0" algn="l">
              <a:spcBef>
                <a:spcPts val="0"/>
              </a:spcBef>
              <a:spcAft>
                <a:spcPts val="0"/>
              </a:spcAft>
              <a:buNone/>
            </a:pPr>
            <a:r>
              <a:rPr lang="en" sz="1000">
                <a:solidFill>
                  <a:srgbClr val="A9B7C6"/>
                </a:solidFill>
              </a:rPr>
              <a:t>   </a:t>
            </a:r>
            <a:r>
              <a:rPr b="1" lang="en" sz="1000">
                <a:solidFill>
                  <a:srgbClr val="CC7832"/>
                </a:solidFill>
              </a:rPr>
              <a:t>async </a:t>
            </a:r>
            <a:r>
              <a:rPr lang="en" sz="1000">
                <a:solidFill>
                  <a:srgbClr val="FFC66D"/>
                </a:solidFill>
              </a:rPr>
              <a:t>createUser</a:t>
            </a:r>
            <a:r>
              <a:rPr lang="en" sz="1000">
                <a:solidFill>
                  <a:srgbClr val="A9B7C6"/>
                </a:solidFill>
              </a:rPr>
              <a:t>(userDto: CreateUserDto) {</a:t>
            </a:r>
            <a:endParaRPr sz="1000">
              <a:solidFill>
                <a:srgbClr val="A9B7C6"/>
              </a:solidFill>
            </a:endParaRPr>
          </a:p>
          <a:p>
            <a:pPr indent="0" lvl="0" marL="0" rtl="0" algn="l">
              <a:spcBef>
                <a:spcPts val="0"/>
              </a:spcBef>
              <a:spcAft>
                <a:spcPts val="0"/>
              </a:spcAft>
              <a:buNone/>
            </a:pPr>
            <a:r>
              <a:rPr lang="en" sz="1000">
                <a:solidFill>
                  <a:srgbClr val="A9B7C6"/>
                </a:solidFill>
              </a:rPr>
              <a:t>       </a:t>
            </a:r>
            <a:r>
              <a:rPr b="1" lang="en" sz="1000">
                <a:solidFill>
                  <a:srgbClr val="CC7832"/>
                </a:solidFill>
              </a:rPr>
              <a:t>const </a:t>
            </a:r>
            <a:r>
              <a:rPr lang="en" sz="1000">
                <a:solidFill>
                  <a:srgbClr val="A9B7C6"/>
                </a:solidFill>
              </a:rPr>
              <a:t>userEntity = </a:t>
            </a:r>
            <a:r>
              <a:rPr b="1" lang="en" sz="1000">
                <a:solidFill>
                  <a:srgbClr val="CC7832"/>
                </a:solidFill>
              </a:rPr>
              <a:t>new </a:t>
            </a:r>
            <a:r>
              <a:rPr lang="en" sz="1000">
                <a:solidFill>
                  <a:srgbClr val="A9B7C6"/>
                </a:solidFill>
              </a:rPr>
              <a:t>UsersEntity()</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    </a:t>
            </a:r>
            <a:r>
              <a:rPr lang="en" sz="1000">
                <a:solidFill>
                  <a:srgbClr val="A9B7C6"/>
                </a:solidFill>
              </a:rPr>
              <a:t>userEntity.</a:t>
            </a:r>
            <a:r>
              <a:rPr lang="en" sz="1000">
                <a:solidFill>
                  <a:srgbClr val="9876AA"/>
                </a:solidFill>
              </a:rPr>
              <a:t>username </a:t>
            </a:r>
            <a:r>
              <a:rPr lang="en" sz="1000">
                <a:solidFill>
                  <a:srgbClr val="A9B7C6"/>
                </a:solidFill>
              </a:rPr>
              <a:t>= userDto.</a:t>
            </a:r>
            <a:r>
              <a:rPr lang="en" sz="1000">
                <a:solidFill>
                  <a:srgbClr val="9876AA"/>
                </a:solidFill>
              </a:rPr>
              <a:t>username</a:t>
            </a:r>
            <a:r>
              <a:rPr lang="en" sz="1000">
                <a:solidFill>
                  <a:srgbClr val="CC7832"/>
                </a:solidFill>
              </a:rPr>
              <a:t>;</a:t>
            </a:r>
            <a:endParaRPr sz="1000">
              <a:solidFill>
                <a:srgbClr val="CC7832"/>
              </a:solidFill>
            </a:endParaRPr>
          </a:p>
          <a:p>
            <a:pPr indent="0" lvl="0" marL="0" rtl="0" algn="l">
              <a:spcBef>
                <a:spcPts val="0"/>
              </a:spcBef>
              <a:spcAft>
                <a:spcPts val="0"/>
              </a:spcAft>
              <a:buNone/>
            </a:pPr>
            <a:r>
              <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    </a:t>
            </a:r>
            <a:r>
              <a:rPr b="1" lang="en" sz="1000">
                <a:solidFill>
                  <a:srgbClr val="CC7832"/>
                </a:solidFill>
              </a:rPr>
              <a:t>const </a:t>
            </a:r>
            <a:r>
              <a:rPr lang="en" sz="1000">
                <a:solidFill>
                  <a:srgbClr val="A9B7C6"/>
                </a:solidFill>
              </a:rPr>
              <a:t>userRoles: Array&lt;RoleEntity&gt; = []</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    </a:t>
            </a:r>
            <a:r>
              <a:rPr lang="en" sz="1000">
                <a:solidFill>
                  <a:srgbClr val="A9B7C6"/>
                </a:solidFill>
              </a:rPr>
              <a:t>userDto.</a:t>
            </a:r>
            <a:r>
              <a:rPr lang="en" sz="1000">
                <a:solidFill>
                  <a:srgbClr val="9876AA"/>
                </a:solidFill>
              </a:rPr>
              <a:t>roles</a:t>
            </a:r>
            <a:r>
              <a:rPr lang="en" sz="1000">
                <a:solidFill>
                  <a:srgbClr val="A9B7C6"/>
                </a:solidFill>
              </a:rPr>
              <a:t>.</a:t>
            </a:r>
            <a:r>
              <a:rPr lang="en" sz="1000">
                <a:solidFill>
                  <a:srgbClr val="FFC66D"/>
                </a:solidFill>
              </a:rPr>
              <a:t>forEach</a:t>
            </a:r>
            <a:r>
              <a:rPr lang="en" sz="1000">
                <a:solidFill>
                  <a:srgbClr val="A9B7C6"/>
                </a:solidFill>
              </a:rPr>
              <a:t>((role) =&gt; {</a:t>
            </a:r>
            <a:endParaRPr sz="1000">
              <a:solidFill>
                <a:srgbClr val="A9B7C6"/>
              </a:solidFill>
            </a:endParaRPr>
          </a:p>
          <a:p>
            <a:pPr indent="0" lvl="0" marL="0" rtl="0" algn="l">
              <a:spcBef>
                <a:spcPts val="0"/>
              </a:spcBef>
              <a:spcAft>
                <a:spcPts val="0"/>
              </a:spcAft>
              <a:buNone/>
            </a:pPr>
            <a:r>
              <a:rPr lang="en" sz="1000">
                <a:solidFill>
                  <a:srgbClr val="A9B7C6"/>
                </a:solidFill>
              </a:rPr>
              <a:t>     </a:t>
            </a:r>
            <a:r>
              <a:rPr lang="en" sz="1000">
                <a:solidFill>
                  <a:srgbClr val="A9B7C6"/>
                </a:solidFill>
              </a:rPr>
              <a:t>      </a:t>
            </a:r>
            <a:r>
              <a:rPr b="1" lang="en" sz="1000">
                <a:solidFill>
                  <a:srgbClr val="CC7832"/>
                </a:solidFill>
              </a:rPr>
              <a:t>const </a:t>
            </a:r>
            <a:r>
              <a:rPr lang="en" sz="1000">
                <a:solidFill>
                  <a:srgbClr val="A9B7C6"/>
                </a:solidFill>
              </a:rPr>
              <a:t>re = </a:t>
            </a:r>
            <a:r>
              <a:rPr b="1" lang="en" sz="1000">
                <a:solidFill>
                  <a:srgbClr val="CC7832"/>
                </a:solidFill>
              </a:rPr>
              <a:t>new </a:t>
            </a:r>
            <a:r>
              <a:rPr lang="en" sz="1000">
                <a:solidFill>
                  <a:srgbClr val="A9B7C6"/>
                </a:solidFill>
              </a:rPr>
              <a:t>RoleEntity()</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      </a:t>
            </a:r>
            <a:r>
              <a:rPr lang="en" sz="1000">
                <a:solidFill>
                  <a:srgbClr val="A9B7C6"/>
                </a:solidFill>
              </a:rPr>
              <a:t>re.</a:t>
            </a:r>
            <a:r>
              <a:rPr lang="en" sz="1000">
                <a:solidFill>
                  <a:srgbClr val="9876AA"/>
                </a:solidFill>
              </a:rPr>
              <a:t>name </a:t>
            </a:r>
            <a:r>
              <a:rPr lang="en" sz="1000">
                <a:solidFill>
                  <a:srgbClr val="A9B7C6"/>
                </a:solidFill>
              </a:rPr>
              <a:t>= role</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      </a:t>
            </a:r>
            <a:r>
              <a:rPr lang="en" sz="1000">
                <a:solidFill>
                  <a:srgbClr val="A9B7C6"/>
                </a:solidFill>
              </a:rPr>
              <a:t>userRoles.</a:t>
            </a:r>
            <a:r>
              <a:rPr lang="en" sz="1000">
                <a:solidFill>
                  <a:srgbClr val="FFC66D"/>
                </a:solidFill>
              </a:rPr>
              <a:t>push</a:t>
            </a:r>
            <a:r>
              <a:rPr lang="en" sz="1000">
                <a:solidFill>
                  <a:srgbClr val="A9B7C6"/>
                </a:solidFill>
              </a:rPr>
              <a:t>(re)</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    </a:t>
            </a:r>
            <a:r>
              <a:rPr lang="en" sz="1000">
                <a:solidFill>
                  <a:srgbClr val="A9B7C6"/>
                </a:solidFill>
              </a:rPr>
              <a:t>})</a:t>
            </a:r>
            <a:r>
              <a:rPr lang="en" sz="1000">
                <a:solidFill>
                  <a:srgbClr val="CC7832"/>
                </a:solidFill>
              </a:rPr>
              <a:t>;</a:t>
            </a:r>
            <a:endParaRPr sz="1000">
              <a:solidFill>
                <a:srgbClr val="CC7832"/>
              </a:solidFill>
            </a:endParaRPr>
          </a:p>
          <a:p>
            <a:pPr indent="0" lvl="0" marL="0" rtl="0" algn="l">
              <a:spcBef>
                <a:spcPts val="0"/>
              </a:spcBef>
              <a:spcAft>
                <a:spcPts val="0"/>
              </a:spcAft>
              <a:buNone/>
            </a:pPr>
            <a:r>
              <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    </a:t>
            </a:r>
            <a:r>
              <a:rPr lang="en" sz="1000">
                <a:solidFill>
                  <a:srgbClr val="A9B7C6"/>
                </a:solidFill>
              </a:rPr>
              <a:t>userEntity.</a:t>
            </a:r>
            <a:r>
              <a:rPr lang="en" sz="1000">
                <a:solidFill>
                  <a:srgbClr val="9876AA"/>
                </a:solidFill>
              </a:rPr>
              <a:t>roles </a:t>
            </a:r>
            <a:r>
              <a:rPr lang="en" sz="1000">
                <a:solidFill>
                  <a:srgbClr val="A9B7C6"/>
                </a:solidFill>
              </a:rPr>
              <a:t>= userRoles</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    </a:t>
            </a:r>
            <a:r>
              <a:rPr b="1" lang="en" sz="1000">
                <a:solidFill>
                  <a:srgbClr val="CC7832"/>
                </a:solidFill>
              </a:rPr>
              <a:t>await this</a:t>
            </a:r>
            <a:r>
              <a:rPr lang="en" sz="1000">
                <a:solidFill>
                  <a:srgbClr val="A9B7C6"/>
                </a:solidFill>
              </a:rPr>
              <a:t>.</a:t>
            </a:r>
            <a:r>
              <a:rPr lang="en" sz="1000">
                <a:solidFill>
                  <a:srgbClr val="9876AA"/>
                </a:solidFill>
              </a:rPr>
              <a:t>userEntity</a:t>
            </a:r>
            <a:r>
              <a:rPr lang="en" sz="1000">
                <a:solidFill>
                  <a:srgbClr val="A9B7C6"/>
                </a:solidFill>
              </a:rPr>
              <a:t>.</a:t>
            </a:r>
            <a:r>
              <a:rPr lang="en" sz="1000">
                <a:solidFill>
                  <a:srgbClr val="FFC66D"/>
                </a:solidFill>
              </a:rPr>
              <a:t>save</a:t>
            </a:r>
            <a:r>
              <a:rPr lang="en" sz="1000">
                <a:solidFill>
                  <a:srgbClr val="A9B7C6"/>
                </a:solidFill>
              </a:rPr>
              <a:t>(userEntity)</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a:t>
            </a:r>
            <a:endParaRPr sz="1000">
              <a:solidFill>
                <a:srgbClr val="A9B7C6"/>
              </a:solidFill>
            </a:endParaRPr>
          </a:p>
          <a:p>
            <a:pPr indent="0" lvl="0" marL="0" rtl="0" algn="l">
              <a:spcBef>
                <a:spcPts val="0"/>
              </a:spcBef>
              <a:spcAft>
                <a:spcPts val="0"/>
              </a:spcAft>
              <a:buNone/>
            </a:pPr>
            <a:r>
              <a:t/>
            </a:r>
            <a:endParaRPr sz="1000">
              <a:solidFill>
                <a:srgbClr val="A9B7C6"/>
              </a:solidFill>
            </a:endParaRPr>
          </a:p>
          <a:p>
            <a:pPr indent="0" lvl="0" marL="0" rtl="0" algn="l">
              <a:spcBef>
                <a:spcPts val="0"/>
              </a:spcBef>
              <a:spcAft>
                <a:spcPts val="0"/>
              </a:spcAft>
              <a:buNone/>
            </a:pPr>
            <a:r>
              <a:rPr lang="en" sz="1000">
                <a:solidFill>
                  <a:srgbClr val="A9B7C6"/>
                </a:solidFill>
              </a:rPr>
              <a:t>   </a:t>
            </a:r>
            <a:r>
              <a:rPr lang="en" sz="1000">
                <a:solidFill>
                  <a:srgbClr val="FFC66D"/>
                </a:solidFill>
              </a:rPr>
              <a:t>findByUsername</a:t>
            </a:r>
            <a:r>
              <a:rPr lang="en" sz="1000">
                <a:solidFill>
                  <a:srgbClr val="A9B7C6"/>
                </a:solidFill>
              </a:rPr>
              <a:t>(username: </a:t>
            </a:r>
            <a:r>
              <a:rPr b="1" lang="en" sz="1000">
                <a:solidFill>
                  <a:srgbClr val="CC7832"/>
                </a:solidFill>
              </a:rPr>
              <a:t>string</a:t>
            </a:r>
            <a:r>
              <a:rPr lang="en" sz="1000">
                <a:solidFill>
                  <a:srgbClr val="A9B7C6"/>
                </a:solidFill>
              </a:rPr>
              <a:t>) {</a:t>
            </a:r>
            <a:endParaRPr sz="1000">
              <a:solidFill>
                <a:srgbClr val="A9B7C6"/>
              </a:solidFill>
            </a:endParaRPr>
          </a:p>
          <a:p>
            <a:pPr indent="0" lvl="0" marL="0" rtl="0" algn="l">
              <a:spcBef>
                <a:spcPts val="0"/>
              </a:spcBef>
              <a:spcAft>
                <a:spcPts val="0"/>
              </a:spcAft>
              <a:buNone/>
            </a:pPr>
            <a:r>
              <a:rPr lang="en" sz="1000">
                <a:solidFill>
                  <a:srgbClr val="A9B7C6"/>
                </a:solidFill>
              </a:rPr>
              <a:t>   </a:t>
            </a:r>
            <a:r>
              <a:rPr lang="en" sz="1000">
                <a:solidFill>
                  <a:srgbClr val="A9B7C6"/>
                </a:solidFill>
              </a:rPr>
              <a:t>    </a:t>
            </a:r>
            <a:r>
              <a:rPr b="1" lang="en" sz="1000">
                <a:solidFill>
                  <a:srgbClr val="CC7832"/>
                </a:solidFill>
              </a:rPr>
              <a:t>return this</a:t>
            </a:r>
            <a:r>
              <a:rPr lang="en" sz="1000">
                <a:solidFill>
                  <a:srgbClr val="A9B7C6"/>
                </a:solidFill>
              </a:rPr>
              <a:t>.</a:t>
            </a:r>
            <a:r>
              <a:rPr lang="en" sz="1000">
                <a:solidFill>
                  <a:srgbClr val="9876AA"/>
                </a:solidFill>
              </a:rPr>
              <a:t>userEntity</a:t>
            </a:r>
            <a:r>
              <a:rPr lang="en" sz="1000">
                <a:solidFill>
                  <a:srgbClr val="A9B7C6"/>
                </a:solidFill>
              </a:rPr>
              <a:t>.</a:t>
            </a:r>
            <a:r>
              <a:rPr lang="en" sz="1000">
                <a:solidFill>
                  <a:srgbClr val="FFC66D"/>
                </a:solidFill>
              </a:rPr>
              <a:t>findOne</a:t>
            </a:r>
            <a:r>
              <a:rPr lang="en" sz="1000">
                <a:solidFill>
                  <a:srgbClr val="A9B7C6"/>
                </a:solidFill>
              </a:rPr>
              <a:t>(username</a:t>
            </a:r>
            <a:r>
              <a:rPr lang="en" sz="1000">
                <a:solidFill>
                  <a:srgbClr val="CC7832"/>
                </a:solidFill>
              </a:rPr>
              <a:t>, </a:t>
            </a:r>
            <a:r>
              <a:rPr lang="en" sz="1000">
                <a:solidFill>
                  <a:srgbClr val="A9B7C6"/>
                </a:solidFill>
              </a:rPr>
              <a:t>{</a:t>
            </a:r>
            <a:r>
              <a:rPr lang="en" sz="1000">
                <a:solidFill>
                  <a:srgbClr val="9876AA"/>
                </a:solidFill>
              </a:rPr>
              <a:t>relations</a:t>
            </a:r>
            <a:r>
              <a:rPr lang="en" sz="1000">
                <a:solidFill>
                  <a:srgbClr val="A9B7C6"/>
                </a:solidFill>
              </a:rPr>
              <a:t>: [</a:t>
            </a:r>
            <a:r>
              <a:rPr lang="en" sz="1000">
                <a:solidFill>
                  <a:srgbClr val="6A8759"/>
                </a:solidFill>
              </a:rPr>
              <a:t>'roles'</a:t>
            </a:r>
            <a:r>
              <a:rPr lang="en" sz="1000">
                <a:solidFill>
                  <a:srgbClr val="A9B7C6"/>
                </a:solidFill>
              </a:rPr>
              <a:t>]})</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a:t>
            </a:r>
            <a:endParaRPr sz="1000">
              <a:solidFill>
                <a:srgbClr val="A9B7C6"/>
              </a:solidFill>
            </a:endParaRPr>
          </a:p>
          <a:p>
            <a:pPr indent="0" lvl="0" marL="0" rtl="0" algn="l">
              <a:spcBef>
                <a:spcPts val="0"/>
              </a:spcBef>
              <a:spcAft>
                <a:spcPts val="0"/>
              </a:spcAft>
              <a:buNone/>
            </a:pPr>
            <a:r>
              <a:rPr lang="en" sz="1000">
                <a:solidFill>
                  <a:srgbClr val="A9B7C6"/>
                </a:solidFill>
              </a:rPr>
              <a:t>}</a:t>
            </a:r>
            <a:endParaRPr sz="1000">
              <a:solidFill>
                <a:srgbClr val="A9B7C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44"/>
          <p:cNvPicPr preferRelativeResize="0"/>
          <p:nvPr/>
        </p:nvPicPr>
        <p:blipFill rotWithShape="1">
          <a:blip r:embed="rId3">
            <a:alphaModFix/>
          </a:blip>
          <a:srcRect b="0" l="0" r="0" t="9999"/>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Validating Request Objects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DTO</a:t>
            </a:r>
            <a:endParaRPr/>
          </a:p>
        </p:txBody>
      </p:sp>
      <p:sp>
        <p:nvSpPr>
          <p:cNvPr id="255" name="Google Shape;255;p46"/>
          <p:cNvSpPr txBox="1"/>
          <p:nvPr/>
        </p:nvSpPr>
        <p:spPr>
          <a:xfrm>
            <a:off x="311700" y="389100"/>
            <a:ext cx="5622300" cy="38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CC7832"/>
                </a:solidFill>
              </a:rPr>
              <a:t>export class </a:t>
            </a:r>
            <a:r>
              <a:rPr lang="en" sz="1700">
                <a:solidFill>
                  <a:srgbClr val="A9B7C6"/>
                </a:solidFill>
              </a:rPr>
              <a:t>CreateUserDto {</a:t>
            </a:r>
            <a:endParaRPr sz="1700">
              <a:solidFill>
                <a:srgbClr val="A9B7C6"/>
              </a:solidFill>
            </a:endParaRPr>
          </a:p>
          <a:p>
            <a:pPr indent="0" lvl="0" marL="0" rtl="0" algn="l">
              <a:spcBef>
                <a:spcPts val="0"/>
              </a:spcBef>
              <a:spcAft>
                <a:spcPts val="0"/>
              </a:spcAft>
              <a:buNone/>
            </a:pPr>
            <a:r>
              <a:rPr lang="en" sz="1700">
                <a:solidFill>
                  <a:srgbClr val="A9B7C6"/>
                </a:solidFill>
              </a:rPr>
              <a:t> </a:t>
            </a:r>
            <a:r>
              <a:rPr lang="en" sz="1700">
                <a:solidFill>
                  <a:srgbClr val="BBB529"/>
                </a:solidFill>
              </a:rPr>
              <a:t>@IsNotEmpty</a:t>
            </a:r>
            <a:r>
              <a:rPr lang="en" sz="1700">
                <a:solidFill>
                  <a:srgbClr val="A9B7C6"/>
                </a:solidFill>
              </a:rPr>
              <a:t>()</a:t>
            </a:r>
            <a:endParaRPr sz="1700">
              <a:solidFill>
                <a:srgbClr val="A9B7C6"/>
              </a:solidFill>
            </a:endParaRPr>
          </a:p>
          <a:p>
            <a:pPr indent="0" lvl="0" marL="0" rtl="0" algn="l">
              <a:spcBef>
                <a:spcPts val="0"/>
              </a:spcBef>
              <a:spcAft>
                <a:spcPts val="0"/>
              </a:spcAft>
              <a:buNone/>
            </a:pPr>
            <a:r>
              <a:rPr lang="en" sz="1700">
                <a:solidFill>
                  <a:srgbClr val="A9B7C6"/>
                </a:solidFill>
              </a:rPr>
              <a:t> </a:t>
            </a:r>
            <a:r>
              <a:rPr lang="en" sz="1700">
                <a:solidFill>
                  <a:srgbClr val="9876AA"/>
                </a:solidFill>
              </a:rPr>
              <a:t>username</a:t>
            </a:r>
            <a:r>
              <a:rPr lang="en" sz="1700">
                <a:solidFill>
                  <a:srgbClr val="A9B7C6"/>
                </a:solidFill>
              </a:rPr>
              <a:t>: </a:t>
            </a:r>
            <a:r>
              <a:rPr b="1" lang="en" sz="1700">
                <a:solidFill>
                  <a:srgbClr val="CC7832"/>
                </a:solidFill>
              </a:rPr>
              <a:t>string</a:t>
            </a:r>
            <a:r>
              <a:rPr lang="en" sz="1700">
                <a:solidFill>
                  <a:srgbClr val="CC7832"/>
                </a:solidFill>
              </a:rPr>
              <a:t>;</a:t>
            </a:r>
            <a:endParaRPr sz="1700">
              <a:solidFill>
                <a:srgbClr val="CC7832"/>
              </a:solidFill>
            </a:endParaRPr>
          </a:p>
          <a:p>
            <a:pPr indent="0" lvl="0" marL="0" rtl="0" algn="l">
              <a:spcBef>
                <a:spcPts val="0"/>
              </a:spcBef>
              <a:spcAft>
                <a:spcPts val="0"/>
              </a:spcAft>
              <a:buNone/>
            </a:pPr>
            <a:r>
              <a:t/>
            </a:r>
            <a:endParaRPr sz="1700">
              <a:solidFill>
                <a:srgbClr val="CC7832"/>
              </a:solidFill>
            </a:endParaRPr>
          </a:p>
          <a:p>
            <a:pPr indent="0" lvl="0" marL="0" rtl="0" algn="l">
              <a:spcBef>
                <a:spcPts val="0"/>
              </a:spcBef>
              <a:spcAft>
                <a:spcPts val="0"/>
              </a:spcAft>
              <a:buNone/>
            </a:pPr>
            <a:r>
              <a:rPr lang="en" sz="1700">
                <a:solidFill>
                  <a:srgbClr val="CC7832"/>
                </a:solidFill>
              </a:rPr>
              <a:t> </a:t>
            </a:r>
            <a:r>
              <a:rPr lang="en" sz="1700">
                <a:solidFill>
                  <a:srgbClr val="BBB529"/>
                </a:solidFill>
              </a:rPr>
              <a:t>@IsNotEmpty</a:t>
            </a:r>
            <a:r>
              <a:rPr lang="en" sz="1700">
                <a:solidFill>
                  <a:srgbClr val="A9B7C6"/>
                </a:solidFill>
              </a:rPr>
              <a:t>()</a:t>
            </a:r>
            <a:endParaRPr sz="1700">
              <a:solidFill>
                <a:srgbClr val="A9B7C6"/>
              </a:solidFill>
            </a:endParaRPr>
          </a:p>
          <a:p>
            <a:pPr indent="0" lvl="0" marL="0" rtl="0" algn="l">
              <a:spcBef>
                <a:spcPts val="0"/>
              </a:spcBef>
              <a:spcAft>
                <a:spcPts val="0"/>
              </a:spcAft>
              <a:buNone/>
            </a:pPr>
            <a:r>
              <a:rPr lang="en" sz="1700">
                <a:solidFill>
                  <a:srgbClr val="A9B7C6"/>
                </a:solidFill>
              </a:rPr>
              <a:t> </a:t>
            </a:r>
            <a:r>
              <a:rPr lang="en" sz="1700">
                <a:solidFill>
                  <a:srgbClr val="9876AA"/>
                </a:solidFill>
              </a:rPr>
              <a:t>roles</a:t>
            </a:r>
            <a:r>
              <a:rPr lang="en" sz="1700">
                <a:solidFill>
                  <a:srgbClr val="A9B7C6"/>
                </a:solidFill>
              </a:rPr>
              <a:t>: Array&lt;</a:t>
            </a:r>
            <a:r>
              <a:rPr b="1" lang="en" sz="1700">
                <a:solidFill>
                  <a:srgbClr val="CC7832"/>
                </a:solidFill>
              </a:rPr>
              <a:t>string</a:t>
            </a:r>
            <a:r>
              <a:rPr lang="en" sz="1700">
                <a:solidFill>
                  <a:srgbClr val="A9B7C6"/>
                </a:solidFill>
              </a:rPr>
              <a:t>&gt;</a:t>
            </a:r>
            <a:r>
              <a:rPr lang="en" sz="1700">
                <a:solidFill>
                  <a:srgbClr val="CC7832"/>
                </a:solidFill>
              </a:rPr>
              <a:t>;</a:t>
            </a:r>
            <a:endParaRPr sz="1700">
              <a:solidFill>
                <a:srgbClr val="CC7832"/>
              </a:solidFill>
            </a:endParaRPr>
          </a:p>
          <a:p>
            <a:pPr indent="0" lvl="0" marL="0" rtl="0" algn="l">
              <a:spcBef>
                <a:spcPts val="0"/>
              </a:spcBef>
              <a:spcAft>
                <a:spcPts val="0"/>
              </a:spcAft>
              <a:buNone/>
            </a:pPr>
            <a:r>
              <a:rPr lang="en" sz="1700">
                <a:solidFill>
                  <a:srgbClr val="A9B7C6"/>
                </a:solidFill>
              </a:rPr>
              <a:t>}</a:t>
            </a:r>
            <a:endParaRPr sz="1700">
              <a:solidFill>
                <a:srgbClr val="A9B7C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47"/>
          <p:cNvPicPr preferRelativeResize="0"/>
          <p:nvPr/>
        </p:nvPicPr>
        <p:blipFill>
          <a:blip r:embed="rId3">
            <a:alphaModFix/>
          </a:blip>
          <a:stretch>
            <a:fillRect/>
          </a:stretch>
        </p:blipFill>
        <p:spPr>
          <a:xfrm>
            <a:off x="4901412" y="1359463"/>
            <a:ext cx="3913176" cy="2424575"/>
          </a:xfrm>
          <a:prstGeom prst="rect">
            <a:avLst/>
          </a:prstGeom>
          <a:noFill/>
          <a:ln>
            <a:noFill/>
          </a:ln>
        </p:spPr>
      </p:pic>
      <p:sp>
        <p:nvSpPr>
          <p:cNvPr id="261" name="Google Shape;261;p47"/>
          <p:cNvSpPr txBox="1"/>
          <p:nvPr/>
        </p:nvSpPr>
        <p:spPr>
          <a:xfrm>
            <a:off x="202650" y="1421563"/>
            <a:ext cx="4142400" cy="23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A9B7C6"/>
                </a:solidFill>
              </a:rPr>
              <a:t>app.</a:t>
            </a:r>
            <a:r>
              <a:rPr lang="en" sz="1300">
                <a:solidFill>
                  <a:srgbClr val="FFC66D"/>
                </a:solidFill>
              </a:rPr>
              <a:t>useGlobalPipes</a:t>
            </a:r>
            <a:r>
              <a:rPr lang="en" sz="1300">
                <a:solidFill>
                  <a:srgbClr val="A9B7C6"/>
                </a:solidFill>
              </a:rPr>
              <a:t>(</a:t>
            </a:r>
            <a:r>
              <a:rPr b="1" lang="en" sz="1300">
                <a:solidFill>
                  <a:srgbClr val="CC7832"/>
                </a:solidFill>
              </a:rPr>
              <a:t>new </a:t>
            </a:r>
            <a:r>
              <a:rPr lang="en" sz="1300">
                <a:solidFill>
                  <a:srgbClr val="A9B7C6"/>
                </a:solidFill>
              </a:rPr>
              <a:t>ValidationPipe())</a:t>
            </a:r>
            <a:r>
              <a:rPr lang="en" sz="1300">
                <a:solidFill>
                  <a:srgbClr val="CC7832"/>
                </a:solidFill>
              </a:rPr>
              <a:t>;</a:t>
            </a:r>
            <a:endParaRPr sz="1300">
              <a:solidFill>
                <a:srgbClr val="CC7832"/>
              </a:solidFill>
            </a:endParaRPr>
          </a:p>
          <a:p>
            <a:pPr indent="0" lvl="0" marL="0" rtl="0" algn="l">
              <a:spcBef>
                <a:spcPts val="0"/>
              </a:spcBef>
              <a:spcAft>
                <a:spcPts val="0"/>
              </a:spcAft>
              <a:buNone/>
            </a:pPr>
            <a:r>
              <a:t/>
            </a:r>
            <a:endParaRPr sz="1300">
              <a:solidFill>
                <a:srgbClr val="CC7832"/>
              </a:solidFill>
            </a:endParaRPr>
          </a:p>
          <a:p>
            <a:pPr indent="0" lvl="0" marL="0" rtl="0" algn="l">
              <a:spcBef>
                <a:spcPts val="0"/>
              </a:spcBef>
              <a:spcAft>
                <a:spcPts val="0"/>
              </a:spcAft>
              <a:buNone/>
            </a:pPr>
            <a:r>
              <a:t/>
            </a:r>
            <a:endParaRPr sz="1300">
              <a:solidFill>
                <a:srgbClr val="CC7832"/>
              </a:solidFill>
            </a:endParaRPr>
          </a:p>
          <a:p>
            <a:pPr indent="0" lvl="0" marL="0" rtl="0" algn="l">
              <a:spcBef>
                <a:spcPts val="0"/>
              </a:spcBef>
              <a:spcAft>
                <a:spcPts val="0"/>
              </a:spcAft>
              <a:buNone/>
            </a:pPr>
            <a:r>
              <a:rPr lang="en" sz="1300">
                <a:solidFill>
                  <a:srgbClr val="A9B7C6"/>
                </a:solidFill>
              </a:rPr>
              <a:t>------------------------------------------------------------------------</a:t>
            </a:r>
            <a:endParaRPr sz="1300">
              <a:solidFill>
                <a:srgbClr val="BBB529"/>
              </a:solidFill>
            </a:endParaRPr>
          </a:p>
          <a:p>
            <a:pPr indent="0" lvl="0" marL="0" rtl="0" algn="l">
              <a:spcBef>
                <a:spcPts val="0"/>
              </a:spcBef>
              <a:spcAft>
                <a:spcPts val="0"/>
              </a:spcAft>
              <a:buNone/>
            </a:pPr>
            <a:r>
              <a:t/>
            </a:r>
            <a:endParaRPr sz="1300">
              <a:solidFill>
                <a:srgbClr val="BBB529"/>
              </a:solidFill>
            </a:endParaRPr>
          </a:p>
          <a:p>
            <a:pPr indent="0" lvl="0" marL="0" rtl="0" algn="l">
              <a:spcBef>
                <a:spcPts val="0"/>
              </a:spcBef>
              <a:spcAft>
                <a:spcPts val="0"/>
              </a:spcAft>
              <a:buNone/>
            </a:pPr>
            <a:r>
              <a:t/>
            </a:r>
            <a:endParaRPr sz="1300">
              <a:solidFill>
                <a:srgbClr val="BBB529"/>
              </a:solidFill>
            </a:endParaRPr>
          </a:p>
          <a:p>
            <a:pPr indent="0" lvl="0" marL="0" rtl="0" algn="l">
              <a:spcBef>
                <a:spcPts val="0"/>
              </a:spcBef>
              <a:spcAft>
                <a:spcPts val="0"/>
              </a:spcAft>
              <a:buNone/>
            </a:pPr>
            <a:r>
              <a:rPr lang="en" sz="1300">
                <a:solidFill>
                  <a:srgbClr val="BBB529"/>
                </a:solidFill>
              </a:rPr>
              <a:t>@Post</a:t>
            </a:r>
            <a:r>
              <a:rPr lang="en" sz="1300">
                <a:solidFill>
                  <a:srgbClr val="A9B7C6"/>
                </a:solidFill>
              </a:rPr>
              <a:t>(</a:t>
            </a:r>
            <a:r>
              <a:rPr lang="en" sz="1300">
                <a:solidFill>
                  <a:srgbClr val="6A8759"/>
                </a:solidFill>
              </a:rPr>
              <a:t>'/'</a:t>
            </a:r>
            <a:r>
              <a:rPr lang="en" sz="1300">
                <a:solidFill>
                  <a:srgbClr val="A9B7C6"/>
                </a:solidFill>
              </a:rPr>
              <a:t>)</a:t>
            </a:r>
            <a:endParaRPr sz="1300">
              <a:solidFill>
                <a:srgbClr val="A9B7C6"/>
              </a:solidFill>
            </a:endParaRPr>
          </a:p>
          <a:p>
            <a:pPr indent="0" lvl="0" marL="0" rtl="0" algn="l">
              <a:spcBef>
                <a:spcPts val="0"/>
              </a:spcBef>
              <a:spcAft>
                <a:spcPts val="0"/>
              </a:spcAft>
              <a:buNone/>
            </a:pPr>
            <a:r>
              <a:rPr b="1" lang="en" sz="1300">
                <a:solidFill>
                  <a:srgbClr val="CC7832"/>
                </a:solidFill>
              </a:rPr>
              <a:t>async </a:t>
            </a:r>
            <a:r>
              <a:rPr lang="en" sz="1300">
                <a:solidFill>
                  <a:srgbClr val="FFC66D"/>
                </a:solidFill>
              </a:rPr>
              <a:t>create</a:t>
            </a:r>
            <a:r>
              <a:rPr lang="en" sz="1300">
                <a:solidFill>
                  <a:srgbClr val="A9B7C6"/>
                </a:solidFill>
              </a:rPr>
              <a:t>(</a:t>
            </a:r>
            <a:r>
              <a:rPr lang="en" sz="1300">
                <a:solidFill>
                  <a:srgbClr val="BBB529"/>
                </a:solidFill>
              </a:rPr>
              <a:t>@Body</a:t>
            </a:r>
            <a:r>
              <a:rPr lang="en" sz="1300">
                <a:solidFill>
                  <a:srgbClr val="A9B7C6"/>
                </a:solidFill>
              </a:rPr>
              <a:t>() userDto: CreateUserDto) {</a:t>
            </a:r>
            <a:endParaRPr sz="1300">
              <a:solidFill>
                <a:srgbClr val="A9B7C6"/>
              </a:solidFill>
            </a:endParaRPr>
          </a:p>
          <a:p>
            <a:pPr indent="0" lvl="0" marL="0" rtl="0" algn="l">
              <a:spcBef>
                <a:spcPts val="0"/>
              </a:spcBef>
              <a:spcAft>
                <a:spcPts val="0"/>
              </a:spcAft>
              <a:buNone/>
            </a:pPr>
            <a:r>
              <a:rPr lang="en" sz="1300">
                <a:solidFill>
                  <a:srgbClr val="A9B7C6"/>
                </a:solidFill>
              </a:rPr>
              <a:t>   </a:t>
            </a:r>
            <a:r>
              <a:rPr b="1" lang="en" sz="1300">
                <a:solidFill>
                  <a:srgbClr val="CC7832"/>
                </a:solidFill>
              </a:rPr>
              <a:t>await this</a:t>
            </a:r>
            <a:r>
              <a:rPr lang="en" sz="1300">
                <a:solidFill>
                  <a:srgbClr val="A9B7C6"/>
                </a:solidFill>
              </a:rPr>
              <a:t>.</a:t>
            </a:r>
            <a:r>
              <a:rPr lang="en" sz="1300">
                <a:solidFill>
                  <a:srgbClr val="9876AA"/>
                </a:solidFill>
              </a:rPr>
              <a:t>usersService</a:t>
            </a:r>
            <a:r>
              <a:rPr lang="en" sz="1300">
                <a:solidFill>
                  <a:srgbClr val="A9B7C6"/>
                </a:solidFill>
              </a:rPr>
              <a:t>.</a:t>
            </a:r>
            <a:r>
              <a:rPr lang="en" sz="1300">
                <a:solidFill>
                  <a:srgbClr val="FFC66D"/>
                </a:solidFill>
              </a:rPr>
              <a:t>createUser</a:t>
            </a:r>
            <a:r>
              <a:rPr lang="en" sz="1300">
                <a:solidFill>
                  <a:srgbClr val="A9B7C6"/>
                </a:solidFill>
              </a:rPr>
              <a:t>(userDto)</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b="1" lang="en" sz="1300">
                <a:solidFill>
                  <a:srgbClr val="CC7832"/>
                </a:solidFill>
              </a:rPr>
              <a:t>return </a:t>
            </a:r>
            <a:r>
              <a:rPr lang="en" sz="1300">
                <a:solidFill>
                  <a:srgbClr val="A9B7C6"/>
                </a:solidFill>
              </a:rPr>
              <a:t>HttpStatus.</a:t>
            </a:r>
            <a:r>
              <a:rPr i="1" lang="en" sz="1300">
                <a:solidFill>
                  <a:srgbClr val="9876AA"/>
                </a:solidFill>
              </a:rPr>
              <a:t>OK</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A9B7C6"/>
                </a:solidFill>
              </a:rPr>
              <a:t>}</a:t>
            </a:r>
            <a:endParaRPr sz="1300">
              <a:solidFill>
                <a:srgbClr val="A9B7C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Finished controller</a:t>
            </a:r>
            <a:endParaRPr/>
          </a:p>
        </p:txBody>
      </p:sp>
      <p:sp>
        <p:nvSpPr>
          <p:cNvPr id="267" name="Google Shape;267;p48"/>
          <p:cNvSpPr txBox="1"/>
          <p:nvPr/>
        </p:nvSpPr>
        <p:spPr>
          <a:xfrm>
            <a:off x="311700" y="113500"/>
            <a:ext cx="8832300" cy="41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BB529"/>
                </a:solidFill>
              </a:rPr>
              <a:t>@Catch</a:t>
            </a:r>
            <a:r>
              <a:rPr lang="en" sz="1200">
                <a:solidFill>
                  <a:srgbClr val="A9B7C6"/>
                </a:solidFill>
              </a:rPr>
              <a:t>()</a:t>
            </a:r>
            <a:endParaRPr sz="1200">
              <a:solidFill>
                <a:srgbClr val="A9B7C6"/>
              </a:solidFill>
            </a:endParaRPr>
          </a:p>
          <a:p>
            <a:pPr indent="0" lvl="0" marL="0" rtl="0" algn="l">
              <a:spcBef>
                <a:spcPts val="0"/>
              </a:spcBef>
              <a:spcAft>
                <a:spcPts val="0"/>
              </a:spcAft>
              <a:buNone/>
            </a:pPr>
            <a:r>
              <a:rPr lang="en" sz="1200">
                <a:solidFill>
                  <a:srgbClr val="BBB529"/>
                </a:solidFill>
              </a:rPr>
              <a:t>@Controller</a:t>
            </a:r>
            <a:r>
              <a:rPr lang="en" sz="1200">
                <a:solidFill>
                  <a:srgbClr val="A9B7C6"/>
                </a:solidFill>
              </a:rPr>
              <a:t>(</a:t>
            </a:r>
            <a:r>
              <a:rPr lang="en" sz="1200">
                <a:solidFill>
                  <a:srgbClr val="6A8759"/>
                </a:solidFill>
              </a:rPr>
              <a:t>'users'</a:t>
            </a:r>
            <a:r>
              <a:rPr lang="en" sz="1200">
                <a:solidFill>
                  <a:srgbClr val="A9B7C6"/>
                </a:solidFill>
              </a:rPr>
              <a:t>)</a:t>
            </a:r>
            <a:endParaRPr sz="1200">
              <a:solidFill>
                <a:srgbClr val="A9B7C6"/>
              </a:solidFill>
            </a:endParaRPr>
          </a:p>
          <a:p>
            <a:pPr indent="0" lvl="0" marL="0" rtl="0" algn="l">
              <a:spcBef>
                <a:spcPts val="0"/>
              </a:spcBef>
              <a:spcAft>
                <a:spcPts val="0"/>
              </a:spcAft>
              <a:buNone/>
            </a:pPr>
            <a:r>
              <a:rPr b="1" lang="en" sz="1200">
                <a:solidFill>
                  <a:srgbClr val="CC7832"/>
                </a:solidFill>
              </a:rPr>
              <a:t>export class </a:t>
            </a:r>
            <a:r>
              <a:rPr lang="en" sz="1200">
                <a:solidFill>
                  <a:srgbClr val="A9B7C6"/>
                </a:solidFill>
              </a:rPr>
              <a:t>UsersController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constructor</a:t>
            </a:r>
            <a:r>
              <a:rPr lang="en" sz="1200">
                <a:solidFill>
                  <a:srgbClr val="A9B7C6"/>
                </a:solidFill>
              </a:rPr>
              <a:t>(</a:t>
            </a:r>
            <a:r>
              <a:rPr b="1" lang="en" sz="1200">
                <a:solidFill>
                  <a:srgbClr val="CC7832"/>
                </a:solidFill>
              </a:rPr>
              <a:t>private </a:t>
            </a:r>
            <a:r>
              <a:rPr lang="en" sz="1200">
                <a:solidFill>
                  <a:srgbClr val="9876AA"/>
                </a:solidFill>
              </a:rPr>
              <a:t>usersService</a:t>
            </a:r>
            <a:r>
              <a:rPr lang="en" sz="1200">
                <a:solidFill>
                  <a:srgbClr val="A9B7C6"/>
                </a:solidFill>
              </a:rPr>
              <a:t>: UsersService) {</a:t>
            </a:r>
            <a:endParaRPr sz="1200">
              <a:solidFill>
                <a:srgbClr val="A9B7C6"/>
              </a:solidFill>
            </a:endParaRPr>
          </a:p>
          <a:p>
            <a:pPr indent="0" lvl="0" marL="0" rtl="0" algn="l">
              <a:spcBef>
                <a:spcPts val="0"/>
              </a:spcBef>
              <a:spcAft>
                <a:spcPts val="0"/>
              </a:spcAft>
              <a:buNone/>
            </a:pPr>
            <a:r>
              <a:rPr lang="en" sz="1200">
                <a:solidFill>
                  <a:srgbClr val="A9B7C6"/>
                </a:solidFill>
              </a:rPr>
              <a:t>   }</a:t>
            </a:r>
            <a:endParaRPr sz="1200">
              <a:solidFill>
                <a:srgbClr val="A9B7C6"/>
              </a:solidFill>
            </a:endParaRPr>
          </a:p>
          <a:p>
            <a:pPr indent="0" lvl="0" marL="0" rtl="0" algn="l">
              <a:spcBef>
                <a:spcPts val="0"/>
              </a:spcBef>
              <a:spcAft>
                <a:spcPts val="0"/>
              </a:spcAft>
              <a:buNone/>
            </a:pPr>
            <a:r>
              <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BBB529"/>
                </a:solidFill>
              </a:rPr>
              <a:t>@Get</a:t>
            </a:r>
            <a:r>
              <a:rPr lang="en" sz="1200">
                <a:solidFill>
                  <a:srgbClr val="A9B7C6"/>
                </a:solidFill>
              </a:rPr>
              <a:t>(</a:t>
            </a:r>
            <a:r>
              <a:rPr lang="en" sz="1200">
                <a:solidFill>
                  <a:srgbClr val="6A8759"/>
                </a:solidFill>
              </a:rPr>
              <a:t>'/:username'</a:t>
            </a:r>
            <a:r>
              <a:rPr lang="en" sz="1200">
                <a:solidFill>
                  <a:srgbClr val="A9B7C6"/>
                </a:solidFill>
              </a:rPr>
              <a:t>)</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async </a:t>
            </a:r>
            <a:r>
              <a:rPr lang="en" sz="1200">
                <a:solidFill>
                  <a:srgbClr val="FFC66D"/>
                </a:solidFill>
              </a:rPr>
              <a:t>getUser</a:t>
            </a:r>
            <a:r>
              <a:rPr lang="en" sz="1200">
                <a:solidFill>
                  <a:srgbClr val="A9B7C6"/>
                </a:solidFill>
              </a:rPr>
              <a:t>(</a:t>
            </a:r>
            <a:r>
              <a:rPr lang="en" sz="1200">
                <a:solidFill>
                  <a:srgbClr val="BBB529"/>
                </a:solidFill>
              </a:rPr>
              <a:t>@Param</a:t>
            </a:r>
            <a:r>
              <a:rPr lang="en" sz="1200">
                <a:solidFill>
                  <a:srgbClr val="A9B7C6"/>
                </a:solidFill>
              </a:rPr>
              <a:t>(</a:t>
            </a:r>
            <a:r>
              <a:rPr lang="en" sz="1200">
                <a:solidFill>
                  <a:srgbClr val="6A8759"/>
                </a:solidFill>
              </a:rPr>
              <a:t>'username'</a:t>
            </a:r>
            <a:r>
              <a:rPr lang="en" sz="1200">
                <a:solidFill>
                  <a:srgbClr val="A9B7C6"/>
                </a:solidFill>
              </a:rPr>
              <a:t>)username: </a:t>
            </a:r>
            <a:r>
              <a:rPr b="1" lang="en" sz="1200">
                <a:solidFill>
                  <a:srgbClr val="CC7832"/>
                </a:solidFill>
              </a:rPr>
              <a:t>string</a:t>
            </a:r>
            <a:r>
              <a:rPr lang="en" sz="1200">
                <a:solidFill>
                  <a:srgbClr val="A9B7C6"/>
                </a:solidFill>
              </a:rPr>
              <a:t>)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const </a:t>
            </a:r>
            <a:r>
              <a:rPr lang="en" sz="1200">
                <a:solidFill>
                  <a:srgbClr val="A9B7C6"/>
                </a:solidFill>
              </a:rPr>
              <a:t>fetchedUser = </a:t>
            </a:r>
            <a:r>
              <a:rPr b="1" lang="en" sz="1200">
                <a:solidFill>
                  <a:srgbClr val="CC7832"/>
                </a:solidFill>
              </a:rPr>
              <a:t>await this</a:t>
            </a:r>
            <a:r>
              <a:rPr lang="en" sz="1200">
                <a:solidFill>
                  <a:srgbClr val="A9B7C6"/>
                </a:solidFill>
              </a:rPr>
              <a:t>.</a:t>
            </a:r>
            <a:r>
              <a:rPr lang="en" sz="1200">
                <a:solidFill>
                  <a:srgbClr val="9876AA"/>
                </a:solidFill>
              </a:rPr>
              <a:t>usersService</a:t>
            </a:r>
            <a:r>
              <a:rPr lang="en" sz="1200">
                <a:solidFill>
                  <a:srgbClr val="A9B7C6"/>
                </a:solidFill>
              </a:rPr>
              <a:t>.</a:t>
            </a:r>
            <a:r>
              <a:rPr lang="en" sz="1200">
                <a:solidFill>
                  <a:srgbClr val="FFC66D"/>
                </a:solidFill>
              </a:rPr>
              <a:t>findByUsername</a:t>
            </a:r>
            <a:r>
              <a:rPr lang="en" sz="1200">
                <a:solidFill>
                  <a:srgbClr val="A9B7C6"/>
                </a:solidFill>
              </a:rPr>
              <a:t>(username)</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b="1" lang="en" sz="1200">
                <a:solidFill>
                  <a:srgbClr val="CC7832"/>
                </a:solidFill>
              </a:rPr>
              <a:t>if </a:t>
            </a:r>
            <a:r>
              <a:rPr lang="en" sz="1200">
                <a:solidFill>
                  <a:srgbClr val="A9B7C6"/>
                </a:solidFill>
              </a:rPr>
              <a:t>(fetchedUser)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return </a:t>
            </a:r>
            <a:r>
              <a:rPr lang="en" sz="1200">
                <a:solidFill>
                  <a:srgbClr val="A9B7C6"/>
                </a:solidFill>
              </a:rPr>
              <a:t>fetchedUser</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 </a:t>
            </a:r>
            <a:r>
              <a:rPr b="1" lang="en" sz="1200">
                <a:solidFill>
                  <a:srgbClr val="CC7832"/>
                </a:solidFill>
              </a:rPr>
              <a:t>else </a:t>
            </a:r>
            <a:r>
              <a:rPr lang="en" sz="1200">
                <a:solidFill>
                  <a:srgbClr val="A9B7C6"/>
                </a:solidFill>
              </a:rPr>
              <a:t>{</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throw new </a:t>
            </a:r>
            <a:r>
              <a:rPr lang="en" sz="1200">
                <a:solidFill>
                  <a:srgbClr val="A9B7C6"/>
                </a:solidFill>
              </a:rPr>
              <a:t>HttpException({</a:t>
            </a:r>
            <a:r>
              <a:rPr lang="en" sz="1200">
                <a:solidFill>
                  <a:srgbClr val="9876AA"/>
                </a:solidFill>
              </a:rPr>
              <a:t>error</a:t>
            </a:r>
            <a:r>
              <a:rPr lang="en" sz="1200">
                <a:solidFill>
                  <a:srgbClr val="A9B7C6"/>
                </a:solidFill>
              </a:rPr>
              <a:t>: </a:t>
            </a:r>
            <a:r>
              <a:rPr lang="en" sz="1200">
                <a:solidFill>
                  <a:srgbClr val="6A8759"/>
                </a:solidFill>
              </a:rPr>
              <a:t>'User Not Found'</a:t>
            </a:r>
            <a:r>
              <a:rPr lang="en" sz="1200">
                <a:solidFill>
                  <a:srgbClr val="A9B7C6"/>
                </a:solidFill>
              </a:rPr>
              <a:t>}</a:t>
            </a:r>
            <a:r>
              <a:rPr lang="en" sz="1200">
                <a:solidFill>
                  <a:srgbClr val="CC7832"/>
                </a:solidFill>
              </a:rPr>
              <a:t>, </a:t>
            </a:r>
            <a:r>
              <a:rPr lang="en" sz="1200">
                <a:solidFill>
                  <a:srgbClr val="A9B7C6"/>
                </a:solidFill>
              </a:rPr>
              <a:t>HttpStatus.</a:t>
            </a:r>
            <a:r>
              <a:rPr i="1" lang="en" sz="1200">
                <a:solidFill>
                  <a:srgbClr val="9876AA"/>
                </a:solidFill>
              </a:rPr>
              <a:t>NOT_FOUND</a:t>
            </a:r>
            <a:r>
              <a:rPr lang="en" sz="1200">
                <a:solidFill>
                  <a:srgbClr val="A9B7C6"/>
                </a:solidFill>
              </a:rPr>
              <a:t>)</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a:t>
            </a:r>
            <a:endParaRPr sz="1200">
              <a:solidFill>
                <a:srgbClr val="A9B7C6"/>
              </a:solidFill>
            </a:endParaRPr>
          </a:p>
          <a:p>
            <a:pPr indent="0" lvl="0" marL="0" rtl="0" algn="l">
              <a:spcBef>
                <a:spcPts val="0"/>
              </a:spcBef>
              <a:spcAft>
                <a:spcPts val="0"/>
              </a:spcAft>
              <a:buNone/>
            </a:pPr>
            <a:r>
              <a:rPr lang="en" sz="1200">
                <a:solidFill>
                  <a:srgbClr val="A9B7C6"/>
                </a:solidFill>
              </a:rPr>
              <a:t>   }</a:t>
            </a:r>
            <a:endParaRPr sz="1200">
              <a:solidFill>
                <a:srgbClr val="A9B7C6"/>
              </a:solidFill>
            </a:endParaRPr>
          </a:p>
          <a:p>
            <a:pPr indent="0" lvl="0" marL="0" rtl="0" algn="l">
              <a:spcBef>
                <a:spcPts val="0"/>
              </a:spcBef>
              <a:spcAft>
                <a:spcPts val="0"/>
              </a:spcAft>
              <a:buNone/>
            </a:pPr>
            <a:r>
              <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BBB529"/>
                </a:solidFill>
              </a:rPr>
              <a:t>@Post</a:t>
            </a:r>
            <a:r>
              <a:rPr lang="en" sz="1200">
                <a:solidFill>
                  <a:srgbClr val="A9B7C6"/>
                </a:solidFill>
              </a:rPr>
              <a:t>(</a:t>
            </a:r>
            <a:r>
              <a:rPr lang="en" sz="1200">
                <a:solidFill>
                  <a:srgbClr val="6A8759"/>
                </a:solidFill>
              </a:rPr>
              <a:t>'/'</a:t>
            </a:r>
            <a:r>
              <a:rPr lang="en" sz="1200">
                <a:solidFill>
                  <a:srgbClr val="A9B7C6"/>
                </a:solidFill>
              </a:rPr>
              <a:t>)</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async </a:t>
            </a:r>
            <a:r>
              <a:rPr lang="en" sz="1200">
                <a:solidFill>
                  <a:srgbClr val="FFC66D"/>
                </a:solidFill>
              </a:rPr>
              <a:t>create</a:t>
            </a:r>
            <a:r>
              <a:rPr lang="en" sz="1200">
                <a:solidFill>
                  <a:srgbClr val="A9B7C6"/>
                </a:solidFill>
              </a:rPr>
              <a:t>(</a:t>
            </a:r>
            <a:r>
              <a:rPr lang="en" sz="1200">
                <a:solidFill>
                  <a:srgbClr val="BBB529"/>
                </a:solidFill>
              </a:rPr>
              <a:t>@Body</a:t>
            </a:r>
            <a:r>
              <a:rPr lang="en" sz="1200">
                <a:solidFill>
                  <a:srgbClr val="A9B7C6"/>
                </a:solidFill>
              </a:rPr>
              <a:t>() userDto: CreateUserDto)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await this</a:t>
            </a:r>
            <a:r>
              <a:rPr lang="en" sz="1200">
                <a:solidFill>
                  <a:srgbClr val="A9B7C6"/>
                </a:solidFill>
              </a:rPr>
              <a:t>.</a:t>
            </a:r>
            <a:r>
              <a:rPr lang="en" sz="1200">
                <a:solidFill>
                  <a:srgbClr val="9876AA"/>
                </a:solidFill>
              </a:rPr>
              <a:t>usersService</a:t>
            </a:r>
            <a:r>
              <a:rPr lang="en" sz="1200">
                <a:solidFill>
                  <a:srgbClr val="A9B7C6"/>
                </a:solidFill>
              </a:rPr>
              <a:t>.</a:t>
            </a:r>
            <a:r>
              <a:rPr lang="en" sz="1200">
                <a:solidFill>
                  <a:srgbClr val="FFC66D"/>
                </a:solidFill>
              </a:rPr>
              <a:t>createUser</a:t>
            </a:r>
            <a:r>
              <a:rPr lang="en" sz="1200">
                <a:solidFill>
                  <a:srgbClr val="A9B7C6"/>
                </a:solidFill>
              </a:rPr>
              <a:t>(userDto)</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b="1" lang="en" sz="1200">
                <a:solidFill>
                  <a:srgbClr val="CC7832"/>
                </a:solidFill>
              </a:rPr>
              <a:t>return </a:t>
            </a:r>
            <a:r>
              <a:rPr lang="en" sz="1200">
                <a:solidFill>
                  <a:srgbClr val="A9B7C6"/>
                </a:solidFill>
              </a:rPr>
              <a:t>HttpStatus.</a:t>
            </a:r>
            <a:r>
              <a:rPr i="1" lang="en" sz="1200">
                <a:solidFill>
                  <a:srgbClr val="9876AA"/>
                </a:solidFill>
              </a:rPr>
              <a:t>OK</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a:t>
            </a:r>
            <a:endParaRPr sz="1200">
              <a:solidFill>
                <a:srgbClr val="A9B7C6"/>
              </a:solidFill>
            </a:endParaRPr>
          </a:p>
          <a:p>
            <a:pPr indent="0" lvl="0" marL="0" rtl="0" algn="l">
              <a:spcBef>
                <a:spcPts val="0"/>
              </a:spcBef>
              <a:spcAft>
                <a:spcPts val="0"/>
              </a:spcAft>
              <a:buNone/>
            </a:pPr>
            <a:r>
              <a:rPr lang="en" sz="1200">
                <a:solidFill>
                  <a:srgbClr val="A9B7C6"/>
                </a:solidFill>
              </a:rPr>
              <a:t>}</a:t>
            </a:r>
            <a:endParaRPr sz="1200">
              <a:solidFill>
                <a:srgbClr val="A9B7C6"/>
              </a:solidFill>
            </a:endParaRPr>
          </a:p>
          <a:p>
            <a:pPr indent="0" lvl="0" marL="0" rtl="0" algn="l">
              <a:spcBef>
                <a:spcPts val="0"/>
              </a:spcBef>
              <a:spcAft>
                <a:spcPts val="0"/>
              </a:spcAft>
              <a:buNone/>
            </a:pPr>
            <a:r>
              <a:t/>
            </a:r>
            <a:endParaRPr sz="1200">
              <a:solidFill>
                <a:srgbClr val="BBB52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Field Level Permissions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5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Is your API oversharing?</a:t>
            </a:r>
            <a:endParaRPr/>
          </a:p>
        </p:txBody>
      </p:sp>
      <p:sp>
        <p:nvSpPr>
          <p:cNvPr id="278" name="Google Shape;278;p5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79" name="Google Shape;279;p50"/>
          <p:cNvPicPr preferRelativeResize="0"/>
          <p:nvPr/>
        </p:nvPicPr>
        <p:blipFill>
          <a:blip r:embed="rId3">
            <a:alphaModFix/>
          </a:blip>
          <a:stretch>
            <a:fillRect/>
          </a:stretch>
        </p:blipFill>
        <p:spPr>
          <a:xfrm>
            <a:off x="4794725" y="558900"/>
            <a:ext cx="4025700" cy="4025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51"/>
          <p:cNvPicPr preferRelativeResize="0"/>
          <p:nvPr/>
        </p:nvPicPr>
        <p:blipFill rotWithShape="1">
          <a:blip r:embed="rId3">
            <a:alphaModFix/>
          </a:blip>
          <a:srcRect b="0" l="12945" r="0" t="0"/>
          <a:stretch/>
        </p:blipFill>
        <p:spPr>
          <a:xfrm>
            <a:off x="4939500" y="1883900"/>
            <a:ext cx="3837001" cy="1375699"/>
          </a:xfrm>
          <a:prstGeom prst="rect">
            <a:avLst/>
          </a:prstGeom>
          <a:noFill/>
          <a:ln>
            <a:noFill/>
          </a:ln>
        </p:spPr>
      </p:pic>
      <p:pic>
        <p:nvPicPr>
          <p:cNvPr id="285" name="Google Shape;285;p51"/>
          <p:cNvPicPr preferRelativeResize="0"/>
          <p:nvPr/>
        </p:nvPicPr>
        <p:blipFill>
          <a:blip r:embed="rId4">
            <a:alphaModFix/>
          </a:blip>
          <a:stretch>
            <a:fillRect/>
          </a:stretch>
        </p:blipFill>
        <p:spPr>
          <a:xfrm>
            <a:off x="621075" y="384988"/>
            <a:ext cx="3334050" cy="437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b="0" l="9216" r="1902" t="0"/>
          <a:stretch/>
        </p:blipFill>
        <p:spPr>
          <a:xfrm>
            <a:off x="0" y="0"/>
            <a:ext cx="9144000" cy="5143500"/>
          </a:xfrm>
          <a:prstGeom prst="rect">
            <a:avLst/>
          </a:prstGeom>
          <a:noFill/>
          <a:ln>
            <a:noFill/>
          </a:ln>
        </p:spPr>
      </p:pic>
      <p:pic>
        <p:nvPicPr>
          <p:cNvPr id="77" name="Google Shape;77;p16"/>
          <p:cNvPicPr preferRelativeResize="0"/>
          <p:nvPr/>
        </p:nvPicPr>
        <p:blipFill>
          <a:blip r:embed="rId4">
            <a:alphaModFix/>
          </a:blip>
          <a:stretch>
            <a:fillRect/>
          </a:stretch>
        </p:blipFill>
        <p:spPr>
          <a:xfrm>
            <a:off x="5569075" y="2089350"/>
            <a:ext cx="711225" cy="756750"/>
          </a:xfrm>
          <a:prstGeom prst="rect">
            <a:avLst/>
          </a:prstGeom>
          <a:noFill/>
          <a:ln>
            <a:noFill/>
          </a:ln>
        </p:spPr>
      </p:pic>
      <p:sp>
        <p:nvSpPr>
          <p:cNvPr id="78" name="Google Shape;78;p16"/>
          <p:cNvSpPr txBox="1"/>
          <p:nvPr/>
        </p:nvSpPr>
        <p:spPr>
          <a:xfrm>
            <a:off x="184350" y="227375"/>
            <a:ext cx="30297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SUCCESS</a:t>
            </a:r>
            <a:endParaRPr b="1" sz="20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52"/>
          <p:cNvPicPr preferRelativeResize="0"/>
          <p:nvPr/>
        </p:nvPicPr>
        <p:blipFill rotWithShape="1">
          <a:blip r:embed="rId3">
            <a:alphaModFix/>
          </a:blip>
          <a:srcRect b="2280" l="0" r="0" t="2290"/>
          <a:stretch/>
        </p:blipFill>
        <p:spPr>
          <a:xfrm>
            <a:off x="1384500" y="0"/>
            <a:ext cx="6375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3"/>
          <p:cNvSpPr txBox="1"/>
          <p:nvPr>
            <p:ph type="title"/>
          </p:nvPr>
        </p:nvSpPr>
        <p:spPr>
          <a:xfrm>
            <a:off x="318625" y="1851750"/>
            <a:ext cx="2234700" cy="14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Exclude </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Expose</a:t>
            </a:r>
            <a:endParaRPr/>
          </a:p>
        </p:txBody>
      </p:sp>
      <p:sp>
        <p:nvSpPr>
          <p:cNvPr id="296" name="Google Shape;296;p53"/>
          <p:cNvSpPr txBox="1"/>
          <p:nvPr/>
        </p:nvSpPr>
        <p:spPr>
          <a:xfrm>
            <a:off x="2813700" y="0"/>
            <a:ext cx="63303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CC7832"/>
                </a:solidFill>
              </a:rPr>
              <a:t>import </a:t>
            </a:r>
            <a:r>
              <a:rPr lang="en" sz="1700">
                <a:solidFill>
                  <a:srgbClr val="A9B7C6"/>
                </a:solidFill>
              </a:rPr>
              <a:t>{</a:t>
            </a:r>
            <a:r>
              <a:rPr lang="en" sz="1700">
                <a:solidFill>
                  <a:srgbClr val="FFC66D"/>
                </a:solidFill>
              </a:rPr>
              <a:t>Exclude</a:t>
            </a:r>
            <a:r>
              <a:rPr lang="en" sz="1700">
                <a:solidFill>
                  <a:srgbClr val="CC7832"/>
                </a:solidFill>
              </a:rPr>
              <a:t>, </a:t>
            </a:r>
            <a:r>
              <a:rPr lang="en" sz="1700">
                <a:solidFill>
                  <a:srgbClr val="FFC66D"/>
                </a:solidFill>
              </a:rPr>
              <a:t>Expose</a:t>
            </a:r>
            <a:r>
              <a:rPr lang="en" sz="1700">
                <a:solidFill>
                  <a:srgbClr val="A9B7C6"/>
                </a:solidFill>
              </a:rPr>
              <a:t>} </a:t>
            </a:r>
            <a:r>
              <a:rPr b="1" lang="en" sz="1700">
                <a:solidFill>
                  <a:srgbClr val="CC7832"/>
                </a:solidFill>
              </a:rPr>
              <a:t>from </a:t>
            </a:r>
            <a:r>
              <a:rPr lang="en" sz="1700">
                <a:solidFill>
                  <a:srgbClr val="6A8759"/>
                </a:solidFill>
              </a:rPr>
              <a:t>'class-transformer'</a:t>
            </a:r>
            <a:r>
              <a:rPr lang="en" sz="1700">
                <a:solidFill>
                  <a:srgbClr val="CC7832"/>
                </a:solidFill>
              </a:rPr>
              <a:t>;</a:t>
            </a:r>
            <a:endParaRPr sz="1700">
              <a:solidFill>
                <a:srgbClr val="CC7832"/>
              </a:solidFill>
            </a:endParaRPr>
          </a:p>
          <a:p>
            <a:pPr indent="0" lvl="0" marL="0" rtl="0" algn="l">
              <a:spcBef>
                <a:spcPts val="0"/>
              </a:spcBef>
              <a:spcAft>
                <a:spcPts val="0"/>
              </a:spcAft>
              <a:buNone/>
            </a:pPr>
            <a:r>
              <a:t/>
            </a:r>
            <a:endParaRPr sz="1700">
              <a:solidFill>
                <a:srgbClr val="CC7832"/>
              </a:solidFill>
            </a:endParaRPr>
          </a:p>
          <a:p>
            <a:pPr indent="0" lvl="0" marL="0" rtl="0" algn="l">
              <a:spcBef>
                <a:spcPts val="0"/>
              </a:spcBef>
              <a:spcAft>
                <a:spcPts val="0"/>
              </a:spcAft>
              <a:buNone/>
            </a:pPr>
            <a:r>
              <a:rPr lang="en" sz="1700">
                <a:solidFill>
                  <a:srgbClr val="BBB529"/>
                </a:solidFill>
              </a:rPr>
              <a:t>@Exclude</a:t>
            </a:r>
            <a:r>
              <a:rPr lang="en" sz="1700">
                <a:solidFill>
                  <a:srgbClr val="A9B7C6"/>
                </a:solidFill>
              </a:rPr>
              <a:t>()</a:t>
            </a:r>
            <a:endParaRPr sz="1700">
              <a:solidFill>
                <a:srgbClr val="A9B7C6"/>
              </a:solidFill>
            </a:endParaRPr>
          </a:p>
          <a:p>
            <a:pPr indent="0" lvl="0" marL="0" rtl="0" algn="l">
              <a:spcBef>
                <a:spcPts val="0"/>
              </a:spcBef>
              <a:spcAft>
                <a:spcPts val="0"/>
              </a:spcAft>
              <a:buNone/>
            </a:pPr>
            <a:r>
              <a:rPr b="1" lang="en" sz="1700">
                <a:solidFill>
                  <a:srgbClr val="CC7832"/>
                </a:solidFill>
              </a:rPr>
              <a:t>export class </a:t>
            </a:r>
            <a:r>
              <a:rPr lang="en" sz="1700">
                <a:solidFill>
                  <a:srgbClr val="A9B7C6"/>
                </a:solidFill>
              </a:rPr>
              <a:t>Hero {</a:t>
            </a:r>
            <a:endParaRPr sz="1700">
              <a:solidFill>
                <a:srgbClr val="A9B7C6"/>
              </a:solidFill>
            </a:endParaRPr>
          </a:p>
          <a:p>
            <a:pPr indent="0" lvl="0" marL="457200" rtl="0" algn="l">
              <a:spcBef>
                <a:spcPts val="0"/>
              </a:spcBef>
              <a:spcAft>
                <a:spcPts val="0"/>
              </a:spcAft>
              <a:buNone/>
            </a:pPr>
            <a:r>
              <a:rPr lang="en" sz="1700">
                <a:solidFill>
                  <a:srgbClr val="A9B7C6"/>
                </a:solidFill>
              </a:rPr>
              <a:t> </a:t>
            </a:r>
            <a:r>
              <a:rPr lang="en" sz="1700">
                <a:solidFill>
                  <a:srgbClr val="BBB529"/>
                </a:solidFill>
              </a:rPr>
              <a:t>@Expose</a:t>
            </a:r>
            <a:r>
              <a:rPr lang="en" sz="1700">
                <a:solidFill>
                  <a:srgbClr val="A9B7C6"/>
                </a:solidFill>
              </a:rPr>
              <a:t>()</a:t>
            </a:r>
            <a:endParaRPr sz="1700">
              <a:solidFill>
                <a:srgbClr val="A9B7C6"/>
              </a:solidFill>
            </a:endParaRPr>
          </a:p>
          <a:p>
            <a:pPr indent="0" lvl="0" marL="457200" rtl="0" algn="l">
              <a:spcBef>
                <a:spcPts val="0"/>
              </a:spcBef>
              <a:spcAft>
                <a:spcPts val="0"/>
              </a:spcAft>
              <a:buNone/>
            </a:pPr>
            <a:r>
              <a:rPr lang="en" sz="1700">
                <a:solidFill>
                  <a:srgbClr val="A9B7C6"/>
                </a:solidFill>
              </a:rPr>
              <a:t> </a:t>
            </a:r>
            <a:r>
              <a:rPr lang="en" sz="1700">
                <a:solidFill>
                  <a:srgbClr val="9876AA"/>
                </a:solidFill>
              </a:rPr>
              <a:t>id</a:t>
            </a:r>
            <a:r>
              <a:rPr lang="en" sz="1700">
                <a:solidFill>
                  <a:srgbClr val="A9B7C6"/>
                </a:solidFill>
              </a:rPr>
              <a:t>: </a:t>
            </a:r>
            <a:r>
              <a:rPr b="1" lang="en" sz="1700">
                <a:solidFill>
                  <a:srgbClr val="CC7832"/>
                </a:solidFill>
              </a:rPr>
              <a:t>string</a:t>
            </a:r>
            <a:r>
              <a:rPr lang="en" sz="1700">
                <a:solidFill>
                  <a:srgbClr val="CC7832"/>
                </a:solidFill>
              </a:rPr>
              <a:t>;</a:t>
            </a:r>
            <a:endParaRPr sz="1700">
              <a:solidFill>
                <a:srgbClr val="CC7832"/>
              </a:solidFill>
            </a:endParaRPr>
          </a:p>
          <a:p>
            <a:pPr indent="0" lvl="0" marL="457200" rtl="0" algn="l">
              <a:spcBef>
                <a:spcPts val="0"/>
              </a:spcBef>
              <a:spcAft>
                <a:spcPts val="0"/>
              </a:spcAft>
              <a:buNone/>
            </a:pPr>
            <a:r>
              <a:t/>
            </a:r>
            <a:endParaRPr sz="1700">
              <a:solidFill>
                <a:srgbClr val="CC7832"/>
              </a:solidFill>
            </a:endParaRPr>
          </a:p>
          <a:p>
            <a:pPr indent="0" lvl="0" marL="457200" rtl="0" algn="l">
              <a:spcBef>
                <a:spcPts val="0"/>
              </a:spcBef>
              <a:spcAft>
                <a:spcPts val="0"/>
              </a:spcAft>
              <a:buNone/>
            </a:pPr>
            <a:r>
              <a:rPr lang="en" sz="1700">
                <a:solidFill>
                  <a:srgbClr val="CC7832"/>
                </a:solidFill>
              </a:rPr>
              <a:t> </a:t>
            </a:r>
            <a:r>
              <a:rPr lang="en" sz="1700">
                <a:solidFill>
                  <a:srgbClr val="BBB529"/>
                </a:solidFill>
              </a:rPr>
              <a:t>@Expose</a:t>
            </a:r>
            <a:r>
              <a:rPr lang="en" sz="1700">
                <a:solidFill>
                  <a:srgbClr val="A9B7C6"/>
                </a:solidFill>
              </a:rPr>
              <a:t>()</a:t>
            </a:r>
            <a:endParaRPr sz="1700">
              <a:solidFill>
                <a:srgbClr val="A9B7C6"/>
              </a:solidFill>
            </a:endParaRPr>
          </a:p>
          <a:p>
            <a:pPr indent="0" lvl="0" marL="457200" rtl="0" algn="l">
              <a:spcBef>
                <a:spcPts val="0"/>
              </a:spcBef>
              <a:spcAft>
                <a:spcPts val="0"/>
              </a:spcAft>
              <a:buNone/>
            </a:pPr>
            <a:r>
              <a:rPr lang="en" sz="1700">
                <a:solidFill>
                  <a:srgbClr val="A9B7C6"/>
                </a:solidFill>
              </a:rPr>
              <a:t> </a:t>
            </a:r>
            <a:r>
              <a:rPr lang="en" sz="1700">
                <a:solidFill>
                  <a:srgbClr val="9876AA"/>
                </a:solidFill>
              </a:rPr>
              <a:t>name</a:t>
            </a:r>
            <a:r>
              <a:rPr lang="en" sz="1700">
                <a:solidFill>
                  <a:srgbClr val="A9B7C6"/>
                </a:solidFill>
              </a:rPr>
              <a:t>: </a:t>
            </a:r>
            <a:r>
              <a:rPr b="1" lang="en" sz="1700">
                <a:solidFill>
                  <a:srgbClr val="CC7832"/>
                </a:solidFill>
              </a:rPr>
              <a:t>string</a:t>
            </a:r>
            <a:r>
              <a:rPr lang="en" sz="1700">
                <a:solidFill>
                  <a:srgbClr val="CC7832"/>
                </a:solidFill>
              </a:rPr>
              <a:t>;</a:t>
            </a:r>
            <a:endParaRPr sz="1700">
              <a:solidFill>
                <a:srgbClr val="CC7832"/>
              </a:solidFill>
            </a:endParaRPr>
          </a:p>
          <a:p>
            <a:pPr indent="0" lvl="0" marL="457200" rtl="0" algn="l">
              <a:spcBef>
                <a:spcPts val="0"/>
              </a:spcBef>
              <a:spcAft>
                <a:spcPts val="0"/>
              </a:spcAft>
              <a:buNone/>
            </a:pPr>
            <a:r>
              <a:t/>
            </a:r>
            <a:endParaRPr sz="1700">
              <a:solidFill>
                <a:srgbClr val="CC7832"/>
              </a:solidFill>
            </a:endParaRPr>
          </a:p>
          <a:p>
            <a:pPr indent="0" lvl="0" marL="457200" rtl="0" algn="l">
              <a:spcBef>
                <a:spcPts val="0"/>
              </a:spcBef>
              <a:spcAft>
                <a:spcPts val="0"/>
              </a:spcAft>
              <a:buNone/>
            </a:pPr>
            <a:r>
              <a:rPr lang="en" sz="1700">
                <a:solidFill>
                  <a:srgbClr val="CC7832"/>
                </a:solidFill>
              </a:rPr>
              <a:t> </a:t>
            </a:r>
            <a:r>
              <a:rPr lang="en" sz="1700">
                <a:solidFill>
                  <a:srgbClr val="BBB529"/>
                </a:solidFill>
              </a:rPr>
              <a:t>@Expose</a:t>
            </a:r>
            <a:r>
              <a:rPr lang="en" sz="1700">
                <a:solidFill>
                  <a:srgbClr val="A9B7C6"/>
                </a:solidFill>
              </a:rPr>
              <a:t>({</a:t>
            </a:r>
            <a:r>
              <a:rPr lang="en" sz="1700">
                <a:solidFill>
                  <a:srgbClr val="9876AA"/>
                </a:solidFill>
              </a:rPr>
              <a:t>groups</a:t>
            </a:r>
            <a:r>
              <a:rPr lang="en" sz="1700">
                <a:solidFill>
                  <a:srgbClr val="A9B7C6"/>
                </a:solidFill>
              </a:rPr>
              <a:t>: [</a:t>
            </a:r>
            <a:r>
              <a:rPr lang="en" sz="1700">
                <a:solidFill>
                  <a:srgbClr val="6A8759"/>
                </a:solidFill>
              </a:rPr>
              <a:t>'admin'</a:t>
            </a:r>
            <a:r>
              <a:rPr lang="en" sz="1700">
                <a:solidFill>
                  <a:srgbClr val="A9B7C6"/>
                </a:solidFill>
              </a:rPr>
              <a:t>]})</a:t>
            </a:r>
            <a:endParaRPr sz="1700">
              <a:solidFill>
                <a:srgbClr val="A9B7C6"/>
              </a:solidFill>
            </a:endParaRPr>
          </a:p>
          <a:p>
            <a:pPr indent="0" lvl="0" marL="457200" rtl="0" algn="l">
              <a:spcBef>
                <a:spcPts val="0"/>
              </a:spcBef>
              <a:spcAft>
                <a:spcPts val="0"/>
              </a:spcAft>
              <a:buNone/>
            </a:pPr>
            <a:r>
              <a:rPr lang="en" sz="1700">
                <a:solidFill>
                  <a:srgbClr val="A9B7C6"/>
                </a:solidFill>
              </a:rPr>
              <a:t> </a:t>
            </a:r>
            <a:r>
              <a:rPr lang="en" sz="1700">
                <a:solidFill>
                  <a:srgbClr val="9876AA"/>
                </a:solidFill>
              </a:rPr>
              <a:t>hideout</a:t>
            </a:r>
            <a:r>
              <a:rPr lang="en" sz="1700">
                <a:solidFill>
                  <a:srgbClr val="A9B7C6"/>
                </a:solidFill>
              </a:rPr>
              <a:t>: </a:t>
            </a:r>
            <a:r>
              <a:rPr b="1" lang="en" sz="1700">
                <a:solidFill>
                  <a:srgbClr val="CC7832"/>
                </a:solidFill>
              </a:rPr>
              <a:t>string</a:t>
            </a:r>
            <a:r>
              <a:rPr lang="en" sz="1700">
                <a:solidFill>
                  <a:srgbClr val="CC7832"/>
                </a:solidFill>
              </a:rPr>
              <a:t>;</a:t>
            </a:r>
            <a:endParaRPr sz="1700">
              <a:solidFill>
                <a:srgbClr val="CC7832"/>
              </a:solidFill>
            </a:endParaRPr>
          </a:p>
          <a:p>
            <a:pPr indent="0" lvl="0" marL="0" rtl="0" algn="l">
              <a:spcBef>
                <a:spcPts val="0"/>
              </a:spcBef>
              <a:spcAft>
                <a:spcPts val="0"/>
              </a:spcAft>
              <a:buNone/>
            </a:pPr>
            <a:r>
              <a:t/>
            </a:r>
            <a:endParaRPr sz="1700">
              <a:solidFill>
                <a:srgbClr val="CC7832"/>
              </a:solidFill>
            </a:endParaRPr>
          </a:p>
          <a:p>
            <a:pPr indent="0" lvl="0" marL="457200" rtl="0" algn="l">
              <a:spcBef>
                <a:spcPts val="0"/>
              </a:spcBef>
              <a:spcAft>
                <a:spcPts val="0"/>
              </a:spcAft>
              <a:buNone/>
            </a:pPr>
            <a:r>
              <a:rPr lang="en" sz="1700">
                <a:solidFill>
                  <a:srgbClr val="CC7832"/>
                </a:solidFill>
              </a:rPr>
              <a:t> </a:t>
            </a:r>
            <a:r>
              <a:rPr b="1" lang="en" sz="1700">
                <a:solidFill>
                  <a:srgbClr val="CC7832"/>
                </a:solidFill>
              </a:rPr>
              <a:t>constructor</a:t>
            </a:r>
            <a:r>
              <a:rPr lang="en" sz="1700">
                <a:solidFill>
                  <a:srgbClr val="A9B7C6"/>
                </a:solidFill>
              </a:rPr>
              <a:t>(partial: Partial&lt;Hero&gt;) {</a:t>
            </a:r>
            <a:endParaRPr sz="1700">
              <a:solidFill>
                <a:srgbClr val="A9B7C6"/>
              </a:solidFill>
            </a:endParaRPr>
          </a:p>
          <a:p>
            <a:pPr indent="0" lvl="0" marL="457200" rtl="0" algn="l">
              <a:spcBef>
                <a:spcPts val="0"/>
              </a:spcBef>
              <a:spcAft>
                <a:spcPts val="0"/>
              </a:spcAft>
              <a:buNone/>
            </a:pPr>
            <a:r>
              <a:rPr lang="en" sz="1700">
                <a:solidFill>
                  <a:srgbClr val="A9B7C6"/>
                </a:solidFill>
              </a:rPr>
              <a:t>   Object.</a:t>
            </a:r>
            <a:r>
              <a:rPr lang="en" sz="1700">
                <a:solidFill>
                  <a:srgbClr val="FFC66D"/>
                </a:solidFill>
              </a:rPr>
              <a:t>assign</a:t>
            </a:r>
            <a:r>
              <a:rPr lang="en" sz="1700">
                <a:solidFill>
                  <a:srgbClr val="A9B7C6"/>
                </a:solidFill>
              </a:rPr>
              <a:t>(</a:t>
            </a:r>
            <a:r>
              <a:rPr b="1" lang="en" sz="1700">
                <a:solidFill>
                  <a:srgbClr val="CC7832"/>
                </a:solidFill>
              </a:rPr>
              <a:t>this</a:t>
            </a:r>
            <a:r>
              <a:rPr lang="en" sz="1700">
                <a:solidFill>
                  <a:srgbClr val="CC7832"/>
                </a:solidFill>
              </a:rPr>
              <a:t>, </a:t>
            </a:r>
            <a:r>
              <a:rPr lang="en" sz="1700">
                <a:solidFill>
                  <a:srgbClr val="A9B7C6"/>
                </a:solidFill>
              </a:rPr>
              <a:t>partial)</a:t>
            </a:r>
            <a:r>
              <a:rPr lang="en" sz="1700">
                <a:solidFill>
                  <a:srgbClr val="CC7832"/>
                </a:solidFill>
              </a:rPr>
              <a:t>;</a:t>
            </a:r>
            <a:endParaRPr sz="1700">
              <a:solidFill>
                <a:srgbClr val="CC7832"/>
              </a:solidFill>
            </a:endParaRPr>
          </a:p>
          <a:p>
            <a:pPr indent="0" lvl="0" marL="457200" rtl="0" algn="l">
              <a:spcBef>
                <a:spcPts val="0"/>
              </a:spcBef>
              <a:spcAft>
                <a:spcPts val="0"/>
              </a:spcAft>
              <a:buNone/>
            </a:pPr>
            <a:r>
              <a:rPr lang="en" sz="1700">
                <a:solidFill>
                  <a:srgbClr val="CC7832"/>
                </a:solidFill>
              </a:rPr>
              <a:t> </a:t>
            </a:r>
            <a:r>
              <a:rPr lang="en" sz="1700">
                <a:solidFill>
                  <a:srgbClr val="A9B7C6"/>
                </a:solidFill>
              </a:rPr>
              <a:t>}</a:t>
            </a:r>
            <a:endParaRPr sz="1700">
              <a:solidFill>
                <a:srgbClr val="A9B7C6"/>
              </a:solidFill>
            </a:endParaRPr>
          </a:p>
          <a:p>
            <a:pPr indent="0" lvl="0" marL="0" rtl="0" algn="l">
              <a:spcBef>
                <a:spcPts val="0"/>
              </a:spcBef>
              <a:spcAft>
                <a:spcPts val="0"/>
              </a:spcAft>
              <a:buNone/>
            </a:pPr>
            <a:r>
              <a:t/>
            </a:r>
            <a:endParaRPr sz="1700">
              <a:solidFill>
                <a:srgbClr val="A9B7C6"/>
              </a:solidFill>
            </a:endParaRPr>
          </a:p>
          <a:p>
            <a:pPr indent="0" lvl="0" marL="0" rtl="0" algn="l">
              <a:spcBef>
                <a:spcPts val="0"/>
              </a:spcBef>
              <a:spcAft>
                <a:spcPts val="0"/>
              </a:spcAft>
              <a:buNone/>
            </a:pPr>
            <a:r>
              <a:rPr lang="en" sz="1700">
                <a:solidFill>
                  <a:srgbClr val="A9B7C6"/>
                </a:solidFill>
              </a:rPr>
              <a:t>}</a:t>
            </a:r>
            <a:endParaRPr sz="1700">
              <a:solidFill>
                <a:srgbClr val="A9B7C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54"/>
          <p:cNvPicPr preferRelativeResize="0"/>
          <p:nvPr/>
        </p:nvPicPr>
        <p:blipFill>
          <a:blip r:embed="rId3">
            <a:alphaModFix/>
          </a:blip>
          <a:stretch>
            <a:fillRect/>
          </a:stretch>
        </p:blipFill>
        <p:spPr>
          <a:xfrm>
            <a:off x="4939500" y="1846087"/>
            <a:ext cx="3837000" cy="1451326"/>
          </a:xfrm>
          <a:prstGeom prst="rect">
            <a:avLst/>
          </a:prstGeom>
          <a:noFill/>
          <a:ln>
            <a:noFill/>
          </a:ln>
        </p:spPr>
      </p:pic>
      <p:pic>
        <p:nvPicPr>
          <p:cNvPr id="302" name="Google Shape;302;p54"/>
          <p:cNvPicPr preferRelativeResize="0"/>
          <p:nvPr/>
        </p:nvPicPr>
        <p:blipFill>
          <a:blip r:embed="rId4">
            <a:alphaModFix/>
          </a:blip>
          <a:stretch>
            <a:fillRect/>
          </a:stretch>
        </p:blipFill>
        <p:spPr>
          <a:xfrm>
            <a:off x="657538" y="1047750"/>
            <a:ext cx="3286125" cy="304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File Uploads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Annotations paying off again</a:t>
            </a:r>
            <a:endParaRPr/>
          </a:p>
        </p:txBody>
      </p:sp>
      <p:sp>
        <p:nvSpPr>
          <p:cNvPr id="313" name="Google Shape;313;p56"/>
          <p:cNvSpPr txBox="1"/>
          <p:nvPr/>
        </p:nvSpPr>
        <p:spPr>
          <a:xfrm>
            <a:off x="311700" y="202650"/>
            <a:ext cx="8402700" cy="40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BB529"/>
                </a:solidFill>
              </a:rPr>
              <a:t>@Controller</a:t>
            </a:r>
            <a:r>
              <a:rPr lang="en" sz="1800">
                <a:solidFill>
                  <a:srgbClr val="A9B7C6"/>
                </a:solidFill>
              </a:rPr>
              <a:t>(</a:t>
            </a:r>
            <a:r>
              <a:rPr lang="en" sz="1800">
                <a:solidFill>
                  <a:srgbClr val="6A8759"/>
                </a:solidFill>
              </a:rPr>
              <a:t>'file-upload'</a:t>
            </a:r>
            <a:r>
              <a:rPr lang="en" sz="1800">
                <a:solidFill>
                  <a:srgbClr val="A9B7C6"/>
                </a:solidFill>
              </a:rPr>
              <a:t>)</a:t>
            </a:r>
            <a:endParaRPr sz="1800">
              <a:solidFill>
                <a:srgbClr val="A9B7C6"/>
              </a:solidFill>
            </a:endParaRPr>
          </a:p>
          <a:p>
            <a:pPr indent="0" lvl="0" marL="0" rtl="0" algn="l">
              <a:spcBef>
                <a:spcPts val="0"/>
              </a:spcBef>
              <a:spcAft>
                <a:spcPts val="0"/>
              </a:spcAft>
              <a:buNone/>
            </a:pPr>
            <a:r>
              <a:rPr b="1" lang="en" sz="1800">
                <a:solidFill>
                  <a:srgbClr val="CC7832"/>
                </a:solidFill>
              </a:rPr>
              <a:t>export class </a:t>
            </a:r>
            <a:r>
              <a:rPr lang="en" sz="1800">
                <a:solidFill>
                  <a:srgbClr val="A9B7C6"/>
                </a:solidFill>
              </a:rPr>
              <a:t>FileUploadController {</a:t>
            </a:r>
            <a:endParaRPr sz="1800">
              <a:solidFill>
                <a:srgbClr val="A9B7C6"/>
              </a:solidFill>
            </a:endParaRPr>
          </a:p>
          <a:p>
            <a:pPr indent="0" lvl="0" marL="0" rtl="0" algn="l">
              <a:spcBef>
                <a:spcPts val="0"/>
              </a:spcBef>
              <a:spcAft>
                <a:spcPts val="0"/>
              </a:spcAft>
              <a:buNone/>
            </a:pPr>
            <a:r>
              <a:rPr lang="en" sz="1800">
                <a:solidFill>
                  <a:srgbClr val="A9B7C6"/>
                </a:solidFill>
              </a:rPr>
              <a:t>   </a:t>
            </a:r>
            <a:r>
              <a:rPr lang="en" sz="1800">
                <a:solidFill>
                  <a:srgbClr val="BBB529"/>
                </a:solidFill>
              </a:rPr>
              <a:t>@Post</a:t>
            </a:r>
            <a:r>
              <a:rPr lang="en" sz="1800">
                <a:solidFill>
                  <a:srgbClr val="A9B7C6"/>
                </a:solidFill>
              </a:rPr>
              <a:t>(</a:t>
            </a:r>
            <a:r>
              <a:rPr lang="en" sz="1800">
                <a:solidFill>
                  <a:srgbClr val="6A8759"/>
                </a:solidFill>
              </a:rPr>
              <a:t>'single'</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A9B7C6"/>
                </a:solidFill>
              </a:rPr>
              <a:t>   </a:t>
            </a:r>
            <a:r>
              <a:rPr lang="en" sz="1800">
                <a:solidFill>
                  <a:srgbClr val="BBB529"/>
                </a:solidFill>
              </a:rPr>
              <a:t>@UseInterceptors</a:t>
            </a:r>
            <a:r>
              <a:rPr lang="en" sz="1800">
                <a:solidFill>
                  <a:srgbClr val="A9B7C6"/>
                </a:solidFill>
              </a:rPr>
              <a:t>(</a:t>
            </a:r>
            <a:r>
              <a:rPr lang="en" sz="1800">
                <a:solidFill>
                  <a:srgbClr val="FFC66D"/>
                </a:solidFill>
              </a:rPr>
              <a:t>FileInterceptor</a:t>
            </a:r>
            <a:r>
              <a:rPr lang="en" sz="1800">
                <a:solidFill>
                  <a:srgbClr val="A9B7C6"/>
                </a:solidFill>
              </a:rPr>
              <a:t>(</a:t>
            </a:r>
            <a:r>
              <a:rPr lang="en" sz="1800">
                <a:solidFill>
                  <a:srgbClr val="6A8759"/>
                </a:solidFill>
              </a:rPr>
              <a:t>'file'</a:t>
            </a:r>
            <a:r>
              <a:rPr lang="en" sz="1800">
                <a:solidFill>
                  <a:srgbClr val="A9B7C6"/>
                </a:solidFill>
              </a:rPr>
              <a:t>))</a:t>
            </a:r>
            <a:endParaRPr sz="1800">
              <a:solidFill>
                <a:srgbClr val="A9B7C6"/>
              </a:solidFill>
            </a:endParaRPr>
          </a:p>
          <a:p>
            <a:pPr indent="0" lvl="0" marL="0" rtl="0" algn="l">
              <a:spcBef>
                <a:spcPts val="0"/>
              </a:spcBef>
              <a:spcAft>
                <a:spcPts val="0"/>
              </a:spcAft>
              <a:buNone/>
            </a:pPr>
            <a:r>
              <a:rPr lang="en" sz="1800">
                <a:solidFill>
                  <a:srgbClr val="A9B7C6"/>
                </a:solidFill>
              </a:rPr>
              <a:t>   </a:t>
            </a:r>
            <a:r>
              <a:rPr lang="en" sz="1800">
                <a:solidFill>
                  <a:srgbClr val="FFC66D"/>
                </a:solidFill>
              </a:rPr>
              <a:t>uploadFile</a:t>
            </a:r>
            <a:r>
              <a:rPr lang="en" sz="1800">
                <a:solidFill>
                  <a:srgbClr val="A9B7C6"/>
                </a:solidFill>
              </a:rPr>
              <a:t>(</a:t>
            </a:r>
            <a:r>
              <a:rPr lang="en" sz="1800">
                <a:solidFill>
                  <a:srgbClr val="BBB529"/>
                </a:solidFill>
              </a:rPr>
              <a:t>@UploadedFile</a:t>
            </a:r>
            <a:r>
              <a:rPr lang="en" sz="1800">
                <a:solidFill>
                  <a:srgbClr val="A9B7C6"/>
                </a:solidFill>
              </a:rPr>
              <a:t>() file) {</a:t>
            </a:r>
            <a:endParaRPr sz="1800">
              <a:solidFill>
                <a:srgbClr val="A9B7C6"/>
              </a:solidFill>
            </a:endParaRPr>
          </a:p>
          <a:p>
            <a:pPr indent="0" lvl="0" marL="0" rtl="0" algn="l">
              <a:spcBef>
                <a:spcPts val="0"/>
              </a:spcBef>
              <a:spcAft>
                <a:spcPts val="0"/>
              </a:spcAft>
              <a:buNone/>
            </a:pPr>
            <a:r>
              <a:rPr lang="en" sz="1800">
                <a:solidFill>
                  <a:srgbClr val="A9B7C6"/>
                </a:solidFill>
              </a:rPr>
              <a:t>       fs.</a:t>
            </a:r>
            <a:r>
              <a:rPr lang="en" sz="1800">
                <a:solidFill>
                  <a:srgbClr val="FFC66D"/>
                </a:solidFill>
              </a:rPr>
              <a:t>createWriteStream</a:t>
            </a:r>
            <a:r>
              <a:rPr lang="en" sz="1800">
                <a:solidFill>
                  <a:srgbClr val="A9B7C6"/>
                </a:solidFill>
              </a:rPr>
              <a:t>(path.</a:t>
            </a:r>
            <a:r>
              <a:rPr lang="en" sz="1800">
                <a:solidFill>
                  <a:srgbClr val="FFC66D"/>
                </a:solidFill>
              </a:rPr>
              <a:t>join</a:t>
            </a:r>
            <a:r>
              <a:rPr lang="en" sz="1800">
                <a:solidFill>
                  <a:srgbClr val="A9B7C6"/>
                </a:solidFill>
              </a:rPr>
              <a:t>(</a:t>
            </a:r>
            <a:r>
              <a:rPr lang="en" sz="1800">
                <a:solidFill>
                  <a:srgbClr val="6A8759"/>
                </a:solidFill>
              </a:rPr>
              <a:t>`static_files/</a:t>
            </a:r>
            <a:r>
              <a:rPr lang="en" sz="1800">
                <a:solidFill>
                  <a:srgbClr val="A9B7C6"/>
                </a:solidFill>
              </a:rPr>
              <a:t>${file.</a:t>
            </a:r>
            <a:r>
              <a:rPr lang="en" sz="1800">
                <a:solidFill>
                  <a:srgbClr val="9876AA"/>
                </a:solidFill>
              </a:rPr>
              <a:t>originalname</a:t>
            </a:r>
            <a:r>
              <a:rPr lang="en" sz="1800">
                <a:solidFill>
                  <a:srgbClr val="A9B7C6"/>
                </a:solidFill>
              </a:rPr>
              <a:t>}</a:t>
            </a:r>
            <a:r>
              <a:rPr lang="en" sz="1800">
                <a:solidFill>
                  <a:srgbClr val="6A8759"/>
                </a:solidFill>
              </a:rPr>
              <a:t>`</a:t>
            </a:r>
            <a:r>
              <a:rPr lang="en" sz="1800">
                <a:solidFill>
                  <a:srgbClr val="A9B7C6"/>
                </a:solidFill>
              </a:rPr>
              <a:t>))</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b="1" lang="en" sz="1800">
                <a:solidFill>
                  <a:srgbClr val="CC7832"/>
                </a:solidFill>
              </a:rPr>
              <a:t>return </a:t>
            </a:r>
            <a:r>
              <a:rPr lang="en" sz="1800">
                <a:solidFill>
                  <a:srgbClr val="A9B7C6"/>
                </a:solidFill>
              </a:rPr>
              <a:t>HttpStatus.</a:t>
            </a:r>
            <a:r>
              <a:rPr i="1" lang="en" sz="1800">
                <a:solidFill>
                  <a:srgbClr val="9876AA"/>
                </a:solidFill>
              </a:rPr>
              <a:t>ACCEPTED</a:t>
            </a:r>
            <a:r>
              <a:rPr lang="en" sz="1800">
                <a:solidFill>
                  <a:srgbClr val="CC7832"/>
                </a:solidFill>
              </a:rPr>
              <a:t>;</a:t>
            </a:r>
            <a:endParaRPr sz="1800">
              <a:solidFill>
                <a:srgbClr val="CC7832"/>
              </a:solidFill>
            </a:endParaRPr>
          </a:p>
          <a:p>
            <a:pPr indent="0" lvl="0" marL="0" rtl="0" algn="l">
              <a:spcBef>
                <a:spcPts val="0"/>
              </a:spcBef>
              <a:spcAft>
                <a:spcPts val="0"/>
              </a:spcAft>
              <a:buNone/>
            </a:pPr>
            <a:r>
              <a:rPr lang="en" sz="1800">
                <a:solidFill>
                  <a:srgbClr val="CC7832"/>
                </a:solidFill>
              </a:rPr>
              <a:t>   </a:t>
            </a:r>
            <a:r>
              <a:rPr lang="en" sz="1800">
                <a:solidFill>
                  <a:srgbClr val="A9B7C6"/>
                </a:solidFill>
              </a:rPr>
              <a:t>}</a:t>
            </a:r>
            <a:endParaRPr sz="1800">
              <a:solidFill>
                <a:srgbClr val="A9B7C6"/>
              </a:solidFill>
            </a:endParaRPr>
          </a:p>
          <a:p>
            <a:pPr indent="0" lvl="0" marL="0" rtl="0" algn="l">
              <a:spcBef>
                <a:spcPts val="0"/>
              </a:spcBef>
              <a:spcAft>
                <a:spcPts val="0"/>
              </a:spcAft>
              <a:buNone/>
            </a:pPr>
            <a:r>
              <a:t/>
            </a:r>
            <a:endParaRPr sz="1800">
              <a:solidFill>
                <a:srgbClr val="A9B7C6"/>
              </a:solidFill>
            </a:endParaRPr>
          </a:p>
          <a:p>
            <a:pPr indent="0" lvl="0" marL="0" rtl="0" algn="l">
              <a:spcBef>
                <a:spcPts val="0"/>
              </a:spcBef>
              <a:spcAft>
                <a:spcPts val="0"/>
              </a:spcAft>
              <a:buNone/>
            </a:pPr>
            <a:r>
              <a:rPr lang="en" sz="1800">
                <a:solidFill>
                  <a:srgbClr val="A9B7C6"/>
                </a:solidFill>
              </a:rPr>
              <a:t>}</a:t>
            </a:r>
            <a:endParaRPr sz="1800">
              <a:solidFill>
                <a:srgbClr val="A9B7C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Pass Through APIs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58"/>
          <p:cNvPicPr preferRelativeResize="0"/>
          <p:nvPr/>
        </p:nvPicPr>
        <p:blipFill>
          <a:blip r:embed="rId3">
            <a:alphaModFix/>
          </a:blip>
          <a:stretch>
            <a:fillRect/>
          </a:stretch>
        </p:blipFill>
        <p:spPr>
          <a:xfrm>
            <a:off x="1810814" y="0"/>
            <a:ext cx="5522374"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Making a request to another server is easy!</a:t>
            </a:r>
            <a:endParaRPr/>
          </a:p>
        </p:txBody>
      </p:sp>
      <p:sp>
        <p:nvSpPr>
          <p:cNvPr id="329" name="Google Shape;329;p59"/>
          <p:cNvSpPr txBox="1"/>
          <p:nvPr/>
        </p:nvSpPr>
        <p:spPr>
          <a:xfrm>
            <a:off x="311700" y="324250"/>
            <a:ext cx="8613300" cy="39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BBB529"/>
                </a:solidFill>
              </a:rPr>
              <a:t>@Catch</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BBB529"/>
                </a:solidFill>
              </a:rPr>
              <a:t>@Controller</a:t>
            </a:r>
            <a:r>
              <a:rPr lang="en" sz="1500">
                <a:solidFill>
                  <a:srgbClr val="A9B7C6"/>
                </a:solidFill>
              </a:rPr>
              <a:t>(</a:t>
            </a:r>
            <a:r>
              <a:rPr lang="en" sz="1500">
                <a:solidFill>
                  <a:srgbClr val="6A8759"/>
                </a:solidFill>
              </a:rPr>
              <a:t>'file-download'</a:t>
            </a:r>
            <a:r>
              <a:rPr lang="en" sz="1500">
                <a:solidFill>
                  <a:srgbClr val="A9B7C6"/>
                </a:solidFill>
              </a:rPr>
              <a:t>)</a:t>
            </a:r>
            <a:endParaRPr sz="1500">
              <a:solidFill>
                <a:srgbClr val="A9B7C6"/>
              </a:solidFill>
            </a:endParaRPr>
          </a:p>
          <a:p>
            <a:pPr indent="0" lvl="0" marL="0" rtl="0" algn="l">
              <a:spcBef>
                <a:spcPts val="0"/>
              </a:spcBef>
              <a:spcAft>
                <a:spcPts val="0"/>
              </a:spcAft>
              <a:buNone/>
            </a:pPr>
            <a:r>
              <a:rPr b="1" lang="en" sz="1500">
                <a:solidFill>
                  <a:srgbClr val="CC7832"/>
                </a:solidFill>
              </a:rPr>
              <a:t>export class </a:t>
            </a:r>
            <a:r>
              <a:rPr lang="en" sz="1500">
                <a:solidFill>
                  <a:srgbClr val="A9B7C6"/>
                </a:solidFill>
              </a:rPr>
              <a:t>FileDownloadController {</a:t>
            </a:r>
            <a:endParaRPr sz="1500">
              <a:solidFill>
                <a:srgbClr val="A9B7C6"/>
              </a:solidFill>
            </a:endParaRPr>
          </a:p>
          <a:p>
            <a:pPr indent="0" lvl="0" marL="0" rtl="0" algn="l">
              <a:spcBef>
                <a:spcPts val="0"/>
              </a:spcBef>
              <a:spcAft>
                <a:spcPts val="0"/>
              </a:spcAft>
              <a:buNone/>
            </a:pPr>
            <a:r>
              <a:rPr lang="en" sz="1500">
                <a:solidFill>
                  <a:srgbClr val="A9B7C6"/>
                </a:solidFill>
              </a:rPr>
              <a:t>   </a:t>
            </a:r>
            <a:r>
              <a:rPr lang="en" sz="1500">
                <a:solidFill>
                  <a:srgbClr val="BBB529"/>
                </a:solidFill>
              </a:rPr>
              <a:t>@Get</a:t>
            </a:r>
            <a:r>
              <a:rPr lang="en" sz="1500">
                <a:solidFill>
                  <a:srgbClr val="A9B7C6"/>
                </a:solidFill>
              </a:rPr>
              <a:t>(</a:t>
            </a:r>
            <a:r>
              <a:rPr lang="en" sz="1500">
                <a:solidFill>
                  <a:srgbClr val="6A8759"/>
                </a:solidFill>
              </a:rPr>
              <a:t>'/passthrough/:x/:y'</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A9B7C6"/>
                </a:solidFill>
              </a:rPr>
              <a:t>   </a:t>
            </a:r>
            <a:r>
              <a:rPr lang="en" sz="1500">
                <a:solidFill>
                  <a:srgbClr val="FFC66D"/>
                </a:solidFill>
              </a:rPr>
              <a:t>downloadPassThrough</a:t>
            </a:r>
            <a:r>
              <a:rPr lang="en" sz="1500">
                <a:solidFill>
                  <a:srgbClr val="A9B7C6"/>
                </a:solidFill>
              </a:rPr>
              <a:t>(</a:t>
            </a:r>
            <a:r>
              <a:rPr lang="en" sz="1500">
                <a:solidFill>
                  <a:srgbClr val="BBB529"/>
                </a:solidFill>
              </a:rPr>
              <a:t>@Param</a:t>
            </a:r>
            <a:r>
              <a:rPr lang="en" sz="1500">
                <a:solidFill>
                  <a:srgbClr val="A9B7C6"/>
                </a:solidFill>
              </a:rPr>
              <a:t>(</a:t>
            </a:r>
            <a:r>
              <a:rPr lang="en" sz="1500">
                <a:solidFill>
                  <a:srgbClr val="6A8759"/>
                </a:solidFill>
              </a:rPr>
              <a:t>'x'</a:t>
            </a:r>
            <a:r>
              <a:rPr lang="en" sz="1500">
                <a:solidFill>
                  <a:srgbClr val="A9B7C6"/>
                </a:solidFill>
              </a:rPr>
              <a:t>) x: </a:t>
            </a:r>
            <a:r>
              <a:rPr b="1" lang="en" sz="1500">
                <a:solidFill>
                  <a:srgbClr val="CC7832"/>
                </a:solidFill>
              </a:rPr>
              <a:t>number</a:t>
            </a:r>
            <a:r>
              <a:rPr lang="en" sz="1500">
                <a:solidFill>
                  <a:srgbClr val="CC7832"/>
                </a:solidFill>
              </a:rPr>
              <a:t>, </a:t>
            </a:r>
            <a:r>
              <a:rPr lang="en" sz="1500">
                <a:solidFill>
                  <a:srgbClr val="BBB529"/>
                </a:solidFill>
              </a:rPr>
              <a:t>@Param</a:t>
            </a:r>
            <a:r>
              <a:rPr lang="en" sz="1500">
                <a:solidFill>
                  <a:srgbClr val="A9B7C6"/>
                </a:solidFill>
              </a:rPr>
              <a:t>(</a:t>
            </a:r>
            <a:r>
              <a:rPr lang="en" sz="1500">
                <a:solidFill>
                  <a:srgbClr val="6A8759"/>
                </a:solidFill>
              </a:rPr>
              <a:t>'y'</a:t>
            </a:r>
            <a:r>
              <a:rPr lang="en" sz="1500">
                <a:solidFill>
                  <a:srgbClr val="A9B7C6"/>
                </a:solidFill>
              </a:rPr>
              <a:t>) y: </a:t>
            </a:r>
            <a:r>
              <a:rPr b="1" lang="en" sz="1500">
                <a:solidFill>
                  <a:srgbClr val="CC7832"/>
                </a:solidFill>
              </a:rPr>
              <a:t>number</a:t>
            </a:r>
            <a:r>
              <a:rPr lang="en" sz="1500">
                <a:solidFill>
                  <a:srgbClr val="CC7832"/>
                </a:solidFill>
              </a:rPr>
              <a:t>, </a:t>
            </a:r>
            <a:r>
              <a:rPr lang="en" sz="1500">
                <a:solidFill>
                  <a:srgbClr val="BBB529"/>
                </a:solidFill>
              </a:rPr>
              <a:t>@Res</a:t>
            </a:r>
            <a:r>
              <a:rPr lang="en" sz="1500">
                <a:solidFill>
                  <a:srgbClr val="A9B7C6"/>
                </a:solidFill>
              </a:rPr>
              <a:t>() res: Response)                               </a:t>
            </a:r>
            <a:endParaRPr sz="1500">
              <a:solidFill>
                <a:srgbClr val="A9B7C6"/>
              </a:solidFill>
            </a:endParaRPr>
          </a:p>
          <a:p>
            <a:pPr indent="0" lvl="0" marL="0" rtl="0" algn="l">
              <a:spcBef>
                <a:spcPts val="0"/>
              </a:spcBef>
              <a:spcAft>
                <a:spcPts val="0"/>
              </a:spcAft>
              <a:buNone/>
            </a:pPr>
            <a:r>
              <a:rPr lang="en" sz="1500">
                <a:solidFill>
                  <a:srgbClr val="A9B7C6"/>
                </a:solidFill>
              </a:rPr>
              <a:t>   {</a:t>
            </a:r>
            <a:endParaRPr sz="1500">
              <a:solidFill>
                <a:srgbClr val="A9B7C6"/>
              </a:solidFill>
            </a:endParaRPr>
          </a:p>
          <a:p>
            <a:pPr indent="0" lvl="0" marL="0" rtl="0" algn="l">
              <a:spcBef>
                <a:spcPts val="0"/>
              </a:spcBef>
              <a:spcAft>
                <a:spcPts val="0"/>
              </a:spcAft>
              <a:buNone/>
            </a:pPr>
            <a:r>
              <a:rPr lang="en" sz="1500">
                <a:solidFill>
                  <a:srgbClr val="A9B7C6"/>
                </a:solidFill>
              </a:rPr>
              <a:t>       http.</a:t>
            </a:r>
            <a:r>
              <a:rPr lang="en" sz="1500">
                <a:solidFill>
                  <a:srgbClr val="FFC66D"/>
                </a:solidFill>
              </a:rPr>
              <a:t>get</a:t>
            </a:r>
            <a:r>
              <a:rPr lang="en" sz="1500">
                <a:solidFill>
                  <a:srgbClr val="A9B7C6"/>
                </a:solidFill>
              </a:rPr>
              <a:t>(</a:t>
            </a:r>
            <a:r>
              <a:rPr lang="en" sz="1500">
                <a:solidFill>
                  <a:srgbClr val="6A8759"/>
                </a:solidFill>
              </a:rPr>
              <a:t>`http://placehold.it/</a:t>
            </a:r>
            <a:r>
              <a:rPr lang="en" sz="1500">
                <a:solidFill>
                  <a:srgbClr val="A9B7C6"/>
                </a:solidFill>
              </a:rPr>
              <a:t>${x}</a:t>
            </a:r>
            <a:r>
              <a:rPr lang="en" sz="1500">
                <a:solidFill>
                  <a:srgbClr val="6A8759"/>
                </a:solidFill>
              </a:rPr>
              <a:t>x</a:t>
            </a:r>
            <a:r>
              <a:rPr lang="en" sz="1500">
                <a:solidFill>
                  <a:srgbClr val="A9B7C6"/>
                </a:solidFill>
              </a:rPr>
              <a:t>${y}</a:t>
            </a:r>
            <a:r>
              <a:rPr lang="en" sz="1500">
                <a:solidFill>
                  <a:srgbClr val="6A8759"/>
                </a:solidFill>
              </a:rPr>
              <a:t>`</a:t>
            </a:r>
            <a:r>
              <a:rPr lang="en" sz="1500">
                <a:solidFill>
                  <a:srgbClr val="CC7832"/>
                </a:solidFill>
              </a:rPr>
              <a:t>, </a:t>
            </a:r>
            <a:r>
              <a:rPr lang="en" sz="1500">
                <a:solidFill>
                  <a:srgbClr val="A9B7C6"/>
                </a:solidFill>
              </a:rPr>
              <a:t>(response) =&gt; {</a:t>
            </a:r>
            <a:endParaRPr sz="1500">
              <a:solidFill>
                <a:srgbClr val="A9B7C6"/>
              </a:solidFill>
            </a:endParaRPr>
          </a:p>
          <a:p>
            <a:pPr indent="0" lvl="0" marL="0" rtl="0" algn="l">
              <a:spcBef>
                <a:spcPts val="0"/>
              </a:spcBef>
              <a:spcAft>
                <a:spcPts val="0"/>
              </a:spcAft>
              <a:buNone/>
            </a:pPr>
            <a:r>
              <a:rPr lang="en" sz="1500">
                <a:solidFill>
                  <a:srgbClr val="A9B7C6"/>
                </a:solidFill>
              </a:rPr>
              <a:t>           </a:t>
            </a:r>
            <a:r>
              <a:rPr b="1" lang="en" sz="1500">
                <a:solidFill>
                  <a:srgbClr val="CC7832"/>
                </a:solidFill>
              </a:rPr>
              <a:t>if </a:t>
            </a:r>
            <a:r>
              <a:rPr lang="en" sz="1500">
                <a:solidFill>
                  <a:srgbClr val="A9B7C6"/>
                </a:solidFill>
              </a:rPr>
              <a:t>(response.</a:t>
            </a:r>
            <a:r>
              <a:rPr lang="en" sz="1500">
                <a:solidFill>
                  <a:srgbClr val="9876AA"/>
                </a:solidFill>
              </a:rPr>
              <a:t>statusCode </a:t>
            </a:r>
            <a:r>
              <a:rPr lang="en" sz="1500">
                <a:solidFill>
                  <a:srgbClr val="A9B7C6"/>
                </a:solidFill>
              </a:rPr>
              <a:t>!== HttpStatus.</a:t>
            </a:r>
            <a:r>
              <a:rPr i="1" lang="en" sz="1500">
                <a:solidFill>
                  <a:srgbClr val="9876AA"/>
                </a:solidFill>
              </a:rPr>
              <a:t>OK</a:t>
            </a:r>
            <a:r>
              <a:rPr lang="en" sz="1500">
                <a:solidFill>
                  <a:srgbClr val="A9B7C6"/>
                </a:solidFill>
              </a:rPr>
              <a:t>) {</a:t>
            </a:r>
            <a:endParaRPr sz="1500">
              <a:solidFill>
                <a:srgbClr val="A9B7C6"/>
              </a:solidFill>
            </a:endParaRPr>
          </a:p>
          <a:p>
            <a:pPr indent="0" lvl="0" marL="0" rtl="0" algn="l">
              <a:spcBef>
                <a:spcPts val="0"/>
              </a:spcBef>
              <a:spcAft>
                <a:spcPts val="0"/>
              </a:spcAft>
              <a:buNone/>
            </a:pPr>
            <a:r>
              <a:rPr lang="en" sz="1500">
                <a:solidFill>
                  <a:srgbClr val="A9B7C6"/>
                </a:solidFill>
              </a:rPr>
              <a:t>               res.</a:t>
            </a:r>
            <a:r>
              <a:rPr lang="en" sz="1500">
                <a:solidFill>
                  <a:srgbClr val="FFC66D"/>
                </a:solidFill>
              </a:rPr>
              <a:t>status</a:t>
            </a:r>
            <a:r>
              <a:rPr lang="en" sz="1500">
                <a:solidFill>
                  <a:srgbClr val="A9B7C6"/>
                </a:solidFill>
              </a:rPr>
              <a:t>(HttpStatus.</a:t>
            </a:r>
            <a:r>
              <a:rPr i="1" lang="en" sz="1500">
                <a:solidFill>
                  <a:srgbClr val="9876AA"/>
                </a:solidFill>
              </a:rPr>
              <a:t>NOT_FOUND</a:t>
            </a:r>
            <a:r>
              <a:rPr lang="en" sz="1500">
                <a:solidFill>
                  <a:srgbClr val="A9B7C6"/>
                </a:solidFill>
              </a:rPr>
              <a:t>).</a:t>
            </a:r>
            <a:r>
              <a:rPr lang="en" sz="1500">
                <a:solidFill>
                  <a:srgbClr val="9876AA"/>
                </a:solidFill>
              </a:rPr>
              <a:t>json</a:t>
            </a:r>
            <a:r>
              <a:rPr lang="en" sz="1500">
                <a:solidFill>
                  <a:srgbClr val="A9B7C6"/>
                </a:solidFill>
              </a:rPr>
              <a:t>({</a:t>
            </a:r>
            <a:r>
              <a:rPr lang="en" sz="1500">
                <a:solidFill>
                  <a:srgbClr val="9876AA"/>
                </a:solidFill>
              </a:rPr>
              <a:t>error</a:t>
            </a:r>
            <a:r>
              <a:rPr lang="en" sz="1500">
                <a:solidFill>
                  <a:srgbClr val="A9B7C6"/>
                </a:solidFill>
              </a:rPr>
              <a:t>: </a:t>
            </a:r>
            <a:r>
              <a:rPr lang="en" sz="1500">
                <a:solidFill>
                  <a:srgbClr val="6A8759"/>
                </a:solidFill>
              </a:rPr>
              <a:t>'Download Not Found'</a:t>
            </a:r>
            <a:r>
              <a:rPr lang="en" sz="1500">
                <a:solidFill>
                  <a:srgbClr val="A9B7C6"/>
                </a:solidFill>
              </a:rPr>
              <a:t>})</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 </a:t>
            </a:r>
            <a:r>
              <a:rPr b="1" lang="en" sz="1500">
                <a:solidFill>
                  <a:srgbClr val="CC7832"/>
                </a:solidFill>
              </a:rPr>
              <a:t>else </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A9B7C6"/>
                </a:solidFill>
              </a:rPr>
              <a:t>               res.</a:t>
            </a:r>
            <a:r>
              <a:rPr lang="en" sz="1500">
                <a:solidFill>
                  <a:srgbClr val="FFC66D"/>
                </a:solidFill>
              </a:rPr>
              <a:t>status</a:t>
            </a:r>
            <a:r>
              <a:rPr lang="en" sz="1500">
                <a:solidFill>
                  <a:srgbClr val="A9B7C6"/>
                </a:solidFill>
              </a:rPr>
              <a:t>(HttpStatus.</a:t>
            </a:r>
            <a:r>
              <a:rPr i="1" lang="en" sz="1500">
                <a:solidFill>
                  <a:srgbClr val="9876AA"/>
                </a:solidFill>
              </a:rPr>
              <a:t>OK</a:t>
            </a:r>
            <a:r>
              <a:rPr lang="en" sz="1500">
                <a:solidFill>
                  <a:srgbClr val="A9B7C6"/>
                </a:solidFill>
              </a:rPr>
              <a:t>)</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response.</a:t>
            </a:r>
            <a:r>
              <a:rPr lang="en" sz="1500">
                <a:solidFill>
                  <a:srgbClr val="FFC66D"/>
                </a:solidFill>
              </a:rPr>
              <a:t>pipe</a:t>
            </a:r>
            <a:r>
              <a:rPr lang="en" sz="1500">
                <a:solidFill>
                  <a:srgbClr val="A9B7C6"/>
                </a:solidFill>
              </a:rPr>
              <a:t>(res)</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A9B7C6"/>
                </a:solidFill>
              </a:rPr>
              <a:t>       })</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A9B7C6"/>
                </a:solidFill>
              </a:rPr>
              <a:t>}</a:t>
            </a:r>
            <a:endParaRPr sz="1500">
              <a:solidFill>
                <a:srgbClr val="BBB52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6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Healthchecks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Sending basic information on your healthcheck</a:t>
            </a:r>
            <a:endParaRPr/>
          </a:p>
        </p:txBody>
      </p:sp>
      <p:sp>
        <p:nvSpPr>
          <p:cNvPr id="340" name="Google Shape;340;p61"/>
          <p:cNvSpPr txBox="1"/>
          <p:nvPr/>
        </p:nvSpPr>
        <p:spPr>
          <a:xfrm>
            <a:off x="311700" y="526925"/>
            <a:ext cx="5998800" cy="370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BBB529"/>
                </a:solidFill>
              </a:rPr>
              <a:t>@Get</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FFC66D"/>
                </a:solidFill>
              </a:rPr>
              <a:t>healthcheck</a:t>
            </a:r>
            <a:r>
              <a:rPr lang="en" sz="1600">
                <a:solidFill>
                  <a:srgbClr val="A9B7C6"/>
                </a:solidFill>
              </a:rPr>
              <a:t>() {</a:t>
            </a:r>
            <a:endParaRPr sz="1600">
              <a:solidFill>
                <a:srgbClr val="A9B7C6"/>
              </a:solidFill>
            </a:endParaRPr>
          </a:p>
          <a:p>
            <a:pPr indent="0" lvl="0" marL="0" rtl="0" algn="l">
              <a:spcBef>
                <a:spcPts val="0"/>
              </a:spcBef>
              <a:spcAft>
                <a:spcPts val="0"/>
              </a:spcAft>
              <a:buNone/>
            </a:pPr>
            <a:r>
              <a:rPr lang="en" sz="1600">
                <a:solidFill>
                  <a:srgbClr val="A9B7C6"/>
                </a:solidFill>
              </a:rPr>
              <a:t>   </a:t>
            </a:r>
            <a:r>
              <a:rPr b="1" lang="en" sz="1600">
                <a:solidFill>
                  <a:srgbClr val="CC7832"/>
                </a:solidFill>
              </a:rPr>
              <a:t>return </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A9B7C6"/>
                </a:solidFill>
              </a:rPr>
              <a:t>   </a:t>
            </a:r>
            <a:r>
              <a:rPr lang="en" sz="1600">
                <a:solidFill>
                  <a:srgbClr val="CC7832"/>
                </a:solidFill>
              </a:rPr>
              <a:t>      </a:t>
            </a:r>
            <a:r>
              <a:rPr lang="en" sz="1600">
                <a:solidFill>
                  <a:srgbClr val="9876AA"/>
                </a:solidFill>
              </a:rPr>
              <a:t>uptime</a:t>
            </a:r>
            <a:r>
              <a:rPr lang="en" sz="1600">
                <a:solidFill>
                  <a:srgbClr val="A9B7C6"/>
                </a:solidFill>
              </a:rPr>
              <a:t>: process.</a:t>
            </a:r>
            <a:r>
              <a:rPr lang="en" sz="1600">
                <a:solidFill>
                  <a:srgbClr val="FFC66D"/>
                </a:solidFill>
              </a:rPr>
              <a:t>uptime</a:t>
            </a:r>
            <a:r>
              <a:rPr lang="en" sz="1600">
                <a:solidFill>
                  <a:srgbClr val="A9B7C6"/>
                </a:solidFill>
              </a:rPr>
              <a:t>()</a:t>
            </a:r>
            <a:r>
              <a:rPr lang="en" sz="1600">
                <a:solidFill>
                  <a:srgbClr val="CC7832"/>
                </a:solidFill>
              </a:rPr>
              <a:t>,</a:t>
            </a:r>
            <a:endParaRPr sz="1600">
              <a:solidFill>
                <a:srgbClr val="CC7832"/>
              </a:solidFill>
            </a:endParaRPr>
          </a:p>
          <a:p>
            <a:pPr indent="0" lvl="0" marL="0" rtl="0" algn="l">
              <a:spcBef>
                <a:spcPts val="0"/>
              </a:spcBef>
              <a:spcAft>
                <a:spcPts val="0"/>
              </a:spcAft>
              <a:buNone/>
            </a:pPr>
            <a:r>
              <a:rPr lang="en" sz="1600">
                <a:solidFill>
                  <a:srgbClr val="CC7832"/>
                </a:solidFill>
              </a:rPr>
              <a:t>   </a:t>
            </a:r>
            <a:r>
              <a:rPr lang="en" sz="1600">
                <a:solidFill>
                  <a:srgbClr val="CC7832"/>
                </a:solidFill>
              </a:rPr>
              <a:t>      </a:t>
            </a:r>
            <a:r>
              <a:rPr lang="en" sz="1600">
                <a:solidFill>
                  <a:srgbClr val="9876AA"/>
                </a:solidFill>
              </a:rPr>
              <a:t>memory</a:t>
            </a:r>
            <a:r>
              <a:rPr lang="en" sz="1600">
                <a:solidFill>
                  <a:srgbClr val="A9B7C6"/>
                </a:solidFill>
              </a:rPr>
              <a:t>: process.</a:t>
            </a:r>
            <a:r>
              <a:rPr lang="en" sz="1600">
                <a:solidFill>
                  <a:srgbClr val="FFC66D"/>
                </a:solidFill>
              </a:rPr>
              <a:t>memoryUsage</a:t>
            </a:r>
            <a:r>
              <a:rPr lang="en" sz="1600">
                <a:solidFill>
                  <a:srgbClr val="A9B7C6"/>
                </a:solidFill>
              </a:rPr>
              <a:t>()</a:t>
            </a:r>
            <a:r>
              <a:rPr lang="en" sz="1600">
                <a:solidFill>
                  <a:srgbClr val="CC7832"/>
                </a:solidFill>
              </a:rPr>
              <a:t>,</a:t>
            </a:r>
            <a:endParaRPr sz="1600">
              <a:solidFill>
                <a:srgbClr val="CC7832"/>
              </a:solidFill>
            </a:endParaRPr>
          </a:p>
          <a:p>
            <a:pPr indent="0" lvl="0" marL="0" rtl="0" algn="l">
              <a:spcBef>
                <a:spcPts val="0"/>
              </a:spcBef>
              <a:spcAft>
                <a:spcPts val="0"/>
              </a:spcAft>
              <a:buNone/>
            </a:pPr>
            <a:r>
              <a:rPr lang="en" sz="1600">
                <a:solidFill>
                  <a:srgbClr val="CC7832"/>
                </a:solidFill>
              </a:rPr>
              <a:t>   </a:t>
            </a:r>
            <a:r>
              <a:rPr lang="en" sz="1600">
                <a:solidFill>
                  <a:srgbClr val="CC7832"/>
                </a:solidFill>
              </a:rPr>
              <a:t>      </a:t>
            </a:r>
            <a:r>
              <a:rPr lang="en" sz="1600">
                <a:solidFill>
                  <a:srgbClr val="9876AA"/>
                </a:solidFill>
              </a:rPr>
              <a:t>platform</a:t>
            </a:r>
            <a:r>
              <a:rPr lang="en" sz="1600">
                <a:solidFill>
                  <a:srgbClr val="A9B7C6"/>
                </a:solidFill>
              </a:rPr>
              <a:t>: process.</a:t>
            </a:r>
            <a:r>
              <a:rPr lang="en" sz="1600">
                <a:solidFill>
                  <a:srgbClr val="9876AA"/>
                </a:solidFill>
              </a:rPr>
              <a:t>platform</a:t>
            </a:r>
            <a:r>
              <a:rPr lang="en" sz="1600">
                <a:solidFill>
                  <a:srgbClr val="CC7832"/>
                </a:solidFill>
              </a:rPr>
              <a:t>,</a:t>
            </a:r>
            <a:endParaRPr sz="1600">
              <a:solidFill>
                <a:srgbClr val="CC7832"/>
              </a:solidFill>
            </a:endParaRPr>
          </a:p>
          <a:p>
            <a:pPr indent="0" lvl="0" marL="0" rtl="0" algn="l">
              <a:spcBef>
                <a:spcPts val="0"/>
              </a:spcBef>
              <a:spcAft>
                <a:spcPts val="0"/>
              </a:spcAft>
              <a:buNone/>
            </a:pPr>
            <a:r>
              <a:rPr lang="en" sz="1600">
                <a:solidFill>
                  <a:srgbClr val="CC7832"/>
                </a:solidFill>
              </a:rPr>
              <a:t>   </a:t>
            </a:r>
            <a:r>
              <a:rPr lang="en" sz="1600">
                <a:solidFill>
                  <a:srgbClr val="CC7832"/>
                </a:solidFill>
              </a:rPr>
              <a:t>      </a:t>
            </a:r>
            <a:r>
              <a:rPr lang="en" sz="1600">
                <a:solidFill>
                  <a:srgbClr val="9876AA"/>
                </a:solidFill>
              </a:rPr>
              <a:t>status</a:t>
            </a:r>
            <a:r>
              <a:rPr lang="en" sz="1600">
                <a:solidFill>
                  <a:srgbClr val="A9B7C6"/>
                </a:solidFill>
              </a:rPr>
              <a:t>: HttpStatus.</a:t>
            </a:r>
            <a:r>
              <a:rPr i="1" lang="en" sz="1600">
                <a:solidFill>
                  <a:srgbClr val="9876AA"/>
                </a:solidFill>
              </a:rPr>
              <a:t>OK</a:t>
            </a:r>
            <a:r>
              <a:rPr lang="en" sz="1600">
                <a:solidFill>
                  <a:srgbClr val="CC7832"/>
                </a:solidFill>
              </a:rPr>
              <a:t>,</a:t>
            </a:r>
            <a:endParaRPr sz="1600">
              <a:solidFill>
                <a:srgbClr val="CC7832"/>
              </a:solidFill>
            </a:endParaRPr>
          </a:p>
          <a:p>
            <a:pPr indent="0" lvl="0" marL="0" rtl="0" algn="l">
              <a:spcBef>
                <a:spcPts val="0"/>
              </a:spcBef>
              <a:spcAft>
                <a:spcPts val="0"/>
              </a:spcAft>
              <a:buNone/>
            </a:pPr>
            <a:r>
              <a:rPr lang="en" sz="1600">
                <a:solidFill>
                  <a:srgbClr val="CC7832"/>
                </a:solidFill>
              </a:rPr>
              <a:t>   </a:t>
            </a:r>
            <a:r>
              <a:rPr lang="en" sz="1600">
                <a:solidFill>
                  <a:srgbClr val="A9B7C6"/>
                </a:solidFill>
              </a:rPr>
              <a:t>}</a:t>
            </a:r>
            <a:r>
              <a:rPr lang="en" sz="1600">
                <a:solidFill>
                  <a:srgbClr val="CC7832"/>
                </a:solidFill>
              </a:rPr>
              <a:t>;</a:t>
            </a:r>
            <a:endParaRPr sz="1600">
              <a:solidFill>
                <a:srgbClr val="CC7832"/>
              </a:solidFill>
            </a:endParaRPr>
          </a:p>
          <a:p>
            <a:pPr indent="0" lvl="0" marL="0" rtl="0" algn="l">
              <a:spcBef>
                <a:spcPts val="0"/>
              </a:spcBef>
              <a:spcAft>
                <a:spcPts val="0"/>
              </a:spcAft>
              <a:buNone/>
            </a:pPr>
            <a:r>
              <a:rPr lang="en" sz="1600">
                <a:solidFill>
                  <a:srgbClr val="A9B7C6"/>
                </a:solidFill>
              </a:rPr>
              <a:t>}</a:t>
            </a:r>
            <a:endParaRPr sz="1600">
              <a:solidFill>
                <a:srgbClr val="A9B7C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0" y="-1625"/>
            <a:ext cx="9144000" cy="514675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version number is helpful </a:t>
            </a:r>
            <a:endParaRPr/>
          </a:p>
        </p:txBody>
      </p:sp>
      <p:sp>
        <p:nvSpPr>
          <p:cNvPr id="346" name="Google Shape;346;p62"/>
          <p:cNvSpPr txBox="1"/>
          <p:nvPr/>
        </p:nvSpPr>
        <p:spPr>
          <a:xfrm>
            <a:off x="311700" y="202725"/>
            <a:ext cx="7024500" cy="39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BB529"/>
                </a:solidFill>
              </a:rPr>
              <a:t>@Controller</a:t>
            </a:r>
            <a:r>
              <a:rPr lang="en" sz="1300">
                <a:solidFill>
                  <a:srgbClr val="A9B7C6"/>
                </a:solidFill>
              </a:rPr>
              <a:t>(</a:t>
            </a:r>
            <a:r>
              <a:rPr lang="en" sz="1300">
                <a:solidFill>
                  <a:srgbClr val="6A8759"/>
                </a:solidFill>
              </a:rPr>
              <a:t>'healthcheck'</a:t>
            </a:r>
            <a:r>
              <a:rPr lang="en" sz="1300">
                <a:solidFill>
                  <a:srgbClr val="A9B7C6"/>
                </a:solidFill>
              </a:rPr>
              <a:t>)</a:t>
            </a:r>
            <a:endParaRPr sz="1300">
              <a:solidFill>
                <a:srgbClr val="A9B7C6"/>
              </a:solidFill>
            </a:endParaRPr>
          </a:p>
          <a:p>
            <a:pPr indent="0" lvl="0" marL="0" rtl="0" algn="l">
              <a:spcBef>
                <a:spcPts val="0"/>
              </a:spcBef>
              <a:spcAft>
                <a:spcPts val="0"/>
              </a:spcAft>
              <a:buNone/>
            </a:pPr>
            <a:r>
              <a:rPr b="1" lang="en" sz="1300">
                <a:solidFill>
                  <a:srgbClr val="CC7832"/>
                </a:solidFill>
              </a:rPr>
              <a:t>export class </a:t>
            </a:r>
            <a:r>
              <a:rPr lang="en" sz="1300">
                <a:solidFill>
                  <a:srgbClr val="A9B7C6"/>
                </a:solidFill>
              </a:rPr>
              <a:t>HealthcheckController {</a:t>
            </a:r>
            <a:endParaRPr sz="1300">
              <a:solidFill>
                <a:srgbClr val="A9B7C6"/>
              </a:solidFill>
            </a:endParaRPr>
          </a:p>
          <a:p>
            <a:pPr indent="0" lvl="0" marL="0" rtl="0" algn="l">
              <a:spcBef>
                <a:spcPts val="0"/>
              </a:spcBef>
              <a:spcAft>
                <a:spcPts val="0"/>
              </a:spcAft>
              <a:buNone/>
            </a:pPr>
            <a:r>
              <a:rPr lang="en" sz="1300">
                <a:solidFill>
                  <a:srgbClr val="A9B7C6"/>
                </a:solidFill>
              </a:rPr>
              <a:t>   </a:t>
            </a:r>
            <a:r>
              <a:rPr lang="en" sz="1300">
                <a:solidFill>
                  <a:srgbClr val="9876AA"/>
                </a:solidFill>
              </a:rPr>
              <a:t>appVersion</a:t>
            </a:r>
            <a:r>
              <a:rPr lang="en" sz="1300">
                <a:solidFill>
                  <a:srgbClr val="A9B7C6"/>
                </a:solidFill>
              </a:rPr>
              <a:t>: </a:t>
            </a:r>
            <a:r>
              <a:rPr b="1" lang="en" sz="1300">
                <a:solidFill>
                  <a:srgbClr val="CC7832"/>
                </a:solidFill>
              </a:rPr>
              <a:t>string</a:t>
            </a:r>
            <a:r>
              <a:rPr lang="en" sz="1300">
                <a:solidFill>
                  <a:srgbClr val="CC7832"/>
                </a:solidFill>
              </a:rPr>
              <a:t>;</a:t>
            </a:r>
            <a:endParaRPr sz="1300">
              <a:solidFill>
                <a:srgbClr val="CC7832"/>
              </a:solidFill>
            </a:endParaRPr>
          </a:p>
          <a:p>
            <a:pPr indent="0" lvl="0" marL="0" rtl="0" algn="l">
              <a:spcBef>
                <a:spcPts val="0"/>
              </a:spcBef>
              <a:spcAft>
                <a:spcPts val="0"/>
              </a:spcAft>
              <a:buNone/>
            </a:pPr>
            <a:r>
              <a:t/>
            </a:r>
            <a:endParaRPr sz="1300">
              <a:solidFill>
                <a:srgbClr val="CC7832"/>
              </a:solidFill>
            </a:endParaRPr>
          </a:p>
          <a:p>
            <a:pPr indent="0" lvl="0" marL="0" rtl="0" algn="l">
              <a:spcBef>
                <a:spcPts val="0"/>
              </a:spcBef>
              <a:spcAft>
                <a:spcPts val="0"/>
              </a:spcAft>
              <a:buNone/>
            </a:pPr>
            <a:r>
              <a:rPr lang="en" sz="1300">
                <a:solidFill>
                  <a:srgbClr val="CC7832"/>
                </a:solidFill>
              </a:rPr>
              <a:t>   </a:t>
            </a:r>
            <a:r>
              <a:rPr b="1" lang="en" sz="1300">
                <a:solidFill>
                  <a:srgbClr val="CC7832"/>
                </a:solidFill>
              </a:rPr>
              <a:t>constructor</a:t>
            </a:r>
            <a:r>
              <a:rPr lang="en" sz="1300">
                <a:solidFill>
                  <a:srgbClr val="A9B7C6"/>
                </a:solidFill>
              </a:rPr>
              <a:t>() {</a:t>
            </a:r>
            <a:endParaRPr sz="1300">
              <a:solidFill>
                <a:srgbClr val="A9B7C6"/>
              </a:solidFill>
            </a:endParaRPr>
          </a:p>
          <a:p>
            <a:pPr indent="0" lvl="0" marL="0" rtl="0" algn="l">
              <a:spcBef>
                <a:spcPts val="0"/>
              </a:spcBef>
              <a:spcAft>
                <a:spcPts val="0"/>
              </a:spcAft>
              <a:buNone/>
            </a:pPr>
            <a:r>
              <a:rPr lang="en" sz="1300">
                <a:solidFill>
                  <a:srgbClr val="A9B7C6"/>
                </a:solidFill>
              </a:rPr>
              <a:t>       </a:t>
            </a:r>
            <a:r>
              <a:rPr b="1" lang="en" sz="1300">
                <a:solidFill>
                  <a:srgbClr val="CC7832"/>
                </a:solidFill>
              </a:rPr>
              <a:t>const </a:t>
            </a:r>
            <a:r>
              <a:rPr lang="en" sz="1300">
                <a:solidFill>
                  <a:srgbClr val="A9B7C6"/>
                </a:solidFill>
              </a:rPr>
              <a:t>packageJSON: </a:t>
            </a:r>
            <a:r>
              <a:rPr b="1" lang="en" sz="1300">
                <a:solidFill>
                  <a:srgbClr val="CC7832"/>
                </a:solidFill>
              </a:rPr>
              <a:t>any </a:t>
            </a:r>
            <a:r>
              <a:rPr lang="en" sz="1300">
                <a:solidFill>
                  <a:srgbClr val="A9B7C6"/>
                </a:solidFill>
              </a:rPr>
              <a:t>= JSON.</a:t>
            </a:r>
            <a:r>
              <a:rPr lang="en" sz="1300">
                <a:solidFill>
                  <a:srgbClr val="FFC66D"/>
                </a:solidFill>
              </a:rPr>
              <a:t>parse</a:t>
            </a:r>
            <a:r>
              <a:rPr lang="en" sz="1300">
                <a:solidFill>
                  <a:srgbClr val="A9B7C6"/>
                </a:solidFill>
              </a:rPr>
              <a:t>(fs.</a:t>
            </a:r>
            <a:r>
              <a:rPr lang="en" sz="1300">
                <a:solidFill>
                  <a:srgbClr val="FFC66D"/>
                </a:solidFill>
              </a:rPr>
              <a:t>readFileSync</a:t>
            </a:r>
            <a:r>
              <a:rPr lang="en" sz="1300">
                <a:solidFill>
                  <a:srgbClr val="A9B7C6"/>
                </a:solidFill>
              </a:rPr>
              <a:t>(</a:t>
            </a:r>
            <a:r>
              <a:rPr lang="en" sz="1300">
                <a:solidFill>
                  <a:srgbClr val="6A8759"/>
                </a:solidFill>
              </a:rPr>
              <a:t>'package.json'</a:t>
            </a:r>
            <a:r>
              <a:rPr lang="en" sz="1300">
                <a:solidFill>
                  <a:srgbClr val="CC7832"/>
                </a:solidFill>
              </a:rPr>
              <a:t>, </a:t>
            </a:r>
            <a:r>
              <a:rPr lang="en" sz="1300">
                <a:solidFill>
                  <a:srgbClr val="6A8759"/>
                </a:solidFill>
              </a:rPr>
              <a:t>'utf-8'</a:t>
            </a:r>
            <a:r>
              <a:rPr lang="en" sz="1300">
                <a:solidFill>
                  <a:srgbClr val="A9B7C6"/>
                </a:solidFill>
              </a:rPr>
              <a:t>))</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b="1" lang="en" sz="1300">
                <a:solidFill>
                  <a:srgbClr val="CC7832"/>
                </a:solidFill>
              </a:rPr>
              <a:t>this</a:t>
            </a:r>
            <a:r>
              <a:rPr lang="en" sz="1300">
                <a:solidFill>
                  <a:srgbClr val="A9B7C6"/>
                </a:solidFill>
              </a:rPr>
              <a:t>.</a:t>
            </a:r>
            <a:r>
              <a:rPr lang="en" sz="1300">
                <a:solidFill>
                  <a:srgbClr val="9876AA"/>
                </a:solidFill>
              </a:rPr>
              <a:t>appVersion </a:t>
            </a:r>
            <a:r>
              <a:rPr lang="en" sz="1300">
                <a:solidFill>
                  <a:srgbClr val="A9B7C6"/>
                </a:solidFill>
              </a:rPr>
              <a:t>= packageJSON.</a:t>
            </a:r>
            <a:r>
              <a:rPr lang="en" sz="1300">
                <a:solidFill>
                  <a:srgbClr val="9876AA"/>
                </a:solidFill>
              </a:rPr>
              <a:t>version</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A9B7C6"/>
                </a:solidFill>
              </a:rPr>
              <a:t>}</a:t>
            </a:r>
            <a:endParaRPr sz="1300">
              <a:solidFill>
                <a:srgbClr val="A9B7C6"/>
              </a:solidFill>
            </a:endParaRPr>
          </a:p>
          <a:p>
            <a:pPr indent="0" lvl="0" marL="0" rtl="0" algn="l">
              <a:spcBef>
                <a:spcPts val="0"/>
              </a:spcBef>
              <a:spcAft>
                <a:spcPts val="0"/>
              </a:spcAft>
              <a:buNone/>
            </a:pPr>
            <a:r>
              <a:t/>
            </a:r>
            <a:endParaRPr sz="1300">
              <a:solidFill>
                <a:srgbClr val="A9B7C6"/>
              </a:solidFill>
            </a:endParaRPr>
          </a:p>
          <a:p>
            <a:pPr indent="0" lvl="0" marL="0" rtl="0" algn="l">
              <a:spcBef>
                <a:spcPts val="0"/>
              </a:spcBef>
              <a:spcAft>
                <a:spcPts val="0"/>
              </a:spcAft>
              <a:buNone/>
            </a:pPr>
            <a:r>
              <a:rPr lang="en" sz="1300">
                <a:solidFill>
                  <a:srgbClr val="A9B7C6"/>
                </a:solidFill>
              </a:rPr>
              <a:t>   </a:t>
            </a:r>
            <a:r>
              <a:rPr lang="en" sz="1300">
                <a:solidFill>
                  <a:srgbClr val="BBB529"/>
                </a:solidFill>
              </a:rPr>
              <a:t>@Get</a:t>
            </a:r>
            <a:r>
              <a:rPr lang="en" sz="1300">
                <a:solidFill>
                  <a:srgbClr val="A9B7C6"/>
                </a:solidFill>
              </a:rPr>
              <a:t>()</a:t>
            </a:r>
            <a:endParaRPr sz="1300">
              <a:solidFill>
                <a:srgbClr val="A9B7C6"/>
              </a:solidFill>
            </a:endParaRPr>
          </a:p>
          <a:p>
            <a:pPr indent="0" lvl="0" marL="0" rtl="0" algn="l">
              <a:spcBef>
                <a:spcPts val="0"/>
              </a:spcBef>
              <a:spcAft>
                <a:spcPts val="0"/>
              </a:spcAft>
              <a:buNone/>
            </a:pPr>
            <a:r>
              <a:rPr lang="en" sz="1300">
                <a:solidFill>
                  <a:srgbClr val="A9B7C6"/>
                </a:solidFill>
              </a:rPr>
              <a:t>   </a:t>
            </a:r>
            <a:r>
              <a:rPr lang="en" sz="1300">
                <a:solidFill>
                  <a:srgbClr val="FFC66D"/>
                </a:solidFill>
              </a:rPr>
              <a:t>healthcheck</a:t>
            </a:r>
            <a:r>
              <a:rPr lang="en" sz="1300">
                <a:solidFill>
                  <a:srgbClr val="A9B7C6"/>
                </a:solidFill>
              </a:rPr>
              <a:t>() {</a:t>
            </a:r>
            <a:endParaRPr sz="1300">
              <a:solidFill>
                <a:srgbClr val="A9B7C6"/>
              </a:solidFill>
            </a:endParaRPr>
          </a:p>
          <a:p>
            <a:pPr indent="0" lvl="0" marL="0" rtl="0" algn="l">
              <a:spcBef>
                <a:spcPts val="0"/>
              </a:spcBef>
              <a:spcAft>
                <a:spcPts val="0"/>
              </a:spcAft>
              <a:buNone/>
            </a:pPr>
            <a:r>
              <a:rPr lang="en" sz="1300">
                <a:solidFill>
                  <a:srgbClr val="A9B7C6"/>
                </a:solidFill>
              </a:rPr>
              <a:t>       </a:t>
            </a:r>
            <a:r>
              <a:rPr b="1" lang="en" sz="1300">
                <a:solidFill>
                  <a:srgbClr val="CC7832"/>
                </a:solidFill>
              </a:rPr>
              <a:t>return </a:t>
            </a:r>
            <a:r>
              <a:rPr lang="en" sz="1300">
                <a:solidFill>
                  <a:srgbClr val="A9B7C6"/>
                </a:solidFill>
              </a:rPr>
              <a:t>{</a:t>
            </a:r>
            <a:endParaRPr sz="1300">
              <a:solidFill>
                <a:srgbClr val="A9B7C6"/>
              </a:solidFill>
            </a:endParaRPr>
          </a:p>
          <a:p>
            <a:pPr indent="0" lvl="0" marL="0" rtl="0" algn="l">
              <a:spcBef>
                <a:spcPts val="0"/>
              </a:spcBef>
              <a:spcAft>
                <a:spcPts val="0"/>
              </a:spcAft>
              <a:buNone/>
            </a:pPr>
            <a:r>
              <a:rPr lang="en" sz="1300">
                <a:solidFill>
                  <a:srgbClr val="A9B7C6"/>
                </a:solidFill>
              </a:rPr>
              <a:t>           </a:t>
            </a:r>
            <a:r>
              <a:rPr lang="en" sz="1300">
                <a:solidFill>
                  <a:srgbClr val="9876AA"/>
                </a:solidFill>
              </a:rPr>
              <a:t>appVersion</a:t>
            </a:r>
            <a:r>
              <a:rPr lang="en" sz="1300">
                <a:solidFill>
                  <a:srgbClr val="A9B7C6"/>
                </a:solidFill>
              </a:rPr>
              <a:t>: </a:t>
            </a:r>
            <a:r>
              <a:rPr b="1" lang="en" sz="1300">
                <a:solidFill>
                  <a:srgbClr val="CC7832"/>
                </a:solidFill>
              </a:rPr>
              <a:t>this</a:t>
            </a:r>
            <a:r>
              <a:rPr lang="en" sz="1300">
                <a:solidFill>
                  <a:srgbClr val="A9B7C6"/>
                </a:solidFill>
              </a:rPr>
              <a:t>.</a:t>
            </a:r>
            <a:r>
              <a:rPr lang="en" sz="1300">
                <a:solidFill>
                  <a:srgbClr val="9876AA"/>
                </a:solidFill>
              </a:rPr>
              <a:t>appVersion</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9876AA"/>
                </a:solidFill>
              </a:rPr>
              <a:t>uptime</a:t>
            </a:r>
            <a:r>
              <a:rPr lang="en" sz="1300">
                <a:solidFill>
                  <a:srgbClr val="A9B7C6"/>
                </a:solidFill>
              </a:rPr>
              <a:t>: process.</a:t>
            </a:r>
            <a:r>
              <a:rPr lang="en" sz="1300">
                <a:solidFill>
                  <a:srgbClr val="FFC66D"/>
                </a:solidFill>
              </a:rPr>
              <a:t>uptime</a:t>
            </a:r>
            <a:r>
              <a:rPr lang="en" sz="1300">
                <a:solidFill>
                  <a:srgbClr val="A9B7C6"/>
                </a:solidFill>
              </a:rPr>
              <a:t>()</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CC7832"/>
                </a:solidFill>
              </a:rPr>
              <a:t>      </a:t>
            </a:r>
            <a:r>
              <a:rPr lang="en" sz="1300">
                <a:solidFill>
                  <a:srgbClr val="9876AA"/>
                </a:solidFill>
              </a:rPr>
              <a:t>memory</a:t>
            </a:r>
            <a:r>
              <a:rPr lang="en" sz="1300">
                <a:solidFill>
                  <a:srgbClr val="A9B7C6"/>
                </a:solidFill>
              </a:rPr>
              <a:t>: process.</a:t>
            </a:r>
            <a:r>
              <a:rPr lang="en" sz="1300">
                <a:solidFill>
                  <a:srgbClr val="FFC66D"/>
                </a:solidFill>
              </a:rPr>
              <a:t>memoryUsage</a:t>
            </a:r>
            <a:r>
              <a:rPr lang="en" sz="1300">
                <a:solidFill>
                  <a:srgbClr val="A9B7C6"/>
                </a:solidFill>
              </a:rPr>
              <a:t>()</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CC7832"/>
                </a:solidFill>
              </a:rPr>
              <a:t>      </a:t>
            </a:r>
            <a:r>
              <a:rPr lang="en" sz="1300">
                <a:solidFill>
                  <a:srgbClr val="9876AA"/>
                </a:solidFill>
              </a:rPr>
              <a:t>platform</a:t>
            </a:r>
            <a:r>
              <a:rPr lang="en" sz="1300">
                <a:solidFill>
                  <a:srgbClr val="A9B7C6"/>
                </a:solidFill>
              </a:rPr>
              <a:t>: process.</a:t>
            </a:r>
            <a:r>
              <a:rPr lang="en" sz="1300">
                <a:solidFill>
                  <a:srgbClr val="9876AA"/>
                </a:solidFill>
              </a:rPr>
              <a:t>platform</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CC7832"/>
                </a:solidFill>
              </a:rPr>
              <a:t>      </a:t>
            </a:r>
            <a:r>
              <a:rPr lang="en" sz="1300">
                <a:solidFill>
                  <a:srgbClr val="9876AA"/>
                </a:solidFill>
              </a:rPr>
              <a:t>status</a:t>
            </a:r>
            <a:r>
              <a:rPr lang="en" sz="1300">
                <a:solidFill>
                  <a:srgbClr val="A9B7C6"/>
                </a:solidFill>
              </a:rPr>
              <a:t>: HttpStatus.</a:t>
            </a:r>
            <a:r>
              <a:rPr i="1" lang="en" sz="1300">
                <a:solidFill>
                  <a:srgbClr val="9876AA"/>
                </a:solidFill>
              </a:rPr>
              <a:t>OK</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A9B7C6"/>
                </a:solidFill>
              </a:rPr>
              <a:t>}</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A9B7C6"/>
                </a:solidFill>
              </a:rPr>
              <a:t>}</a:t>
            </a:r>
            <a:endParaRPr sz="1300">
              <a:solidFill>
                <a:srgbClr val="A9B7C6"/>
              </a:solidFill>
            </a:endParaRPr>
          </a:p>
          <a:p>
            <a:pPr indent="0" lvl="0" marL="0" rtl="0" algn="l">
              <a:spcBef>
                <a:spcPts val="0"/>
              </a:spcBef>
              <a:spcAft>
                <a:spcPts val="0"/>
              </a:spcAft>
              <a:buNone/>
            </a:pPr>
            <a:r>
              <a:rPr lang="en" sz="1300">
                <a:solidFill>
                  <a:srgbClr val="A9B7C6"/>
                </a:solidFill>
              </a:rPr>
              <a:t>}</a:t>
            </a:r>
            <a:endParaRPr sz="1300">
              <a:solidFill>
                <a:srgbClr val="A9B7C6"/>
              </a:solidFill>
            </a:endParaRPr>
          </a:p>
        </p:txBody>
      </p:sp>
      <p:pic>
        <p:nvPicPr>
          <p:cNvPr id="347" name="Google Shape;347;p62"/>
          <p:cNvPicPr preferRelativeResize="0"/>
          <p:nvPr/>
        </p:nvPicPr>
        <p:blipFill>
          <a:blip r:embed="rId3">
            <a:alphaModFix/>
          </a:blip>
          <a:stretch>
            <a:fillRect/>
          </a:stretch>
        </p:blipFill>
        <p:spPr>
          <a:xfrm>
            <a:off x="4894000" y="2213050"/>
            <a:ext cx="1416500" cy="1416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6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Compression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4"/>
          <p:cNvSpPr txBox="1"/>
          <p:nvPr>
            <p:ph type="title"/>
          </p:nvPr>
        </p:nvSpPr>
        <p:spPr>
          <a:xfrm>
            <a:off x="265500" y="7630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Bandwidth = </a:t>
            </a:r>
            <a:r>
              <a:rPr lang="en" sz="2600"/>
              <a:t>Performance</a:t>
            </a:r>
            <a:endParaRPr sz="2600"/>
          </a:p>
        </p:txBody>
      </p:sp>
      <p:pic>
        <p:nvPicPr>
          <p:cNvPr id="358" name="Google Shape;358;p64"/>
          <p:cNvPicPr preferRelativeResize="0"/>
          <p:nvPr/>
        </p:nvPicPr>
        <p:blipFill>
          <a:blip r:embed="rId3">
            <a:alphaModFix/>
          </a:blip>
          <a:stretch>
            <a:fillRect/>
          </a:stretch>
        </p:blipFill>
        <p:spPr>
          <a:xfrm>
            <a:off x="265500" y="2332900"/>
            <a:ext cx="4045200" cy="1033127"/>
          </a:xfrm>
          <a:prstGeom prst="rect">
            <a:avLst/>
          </a:prstGeom>
          <a:noFill/>
          <a:ln>
            <a:noFill/>
          </a:ln>
        </p:spPr>
      </p:pic>
      <p:pic>
        <p:nvPicPr>
          <p:cNvPr id="359" name="Google Shape;359;p64"/>
          <p:cNvPicPr preferRelativeResize="0"/>
          <p:nvPr/>
        </p:nvPicPr>
        <p:blipFill>
          <a:blip r:embed="rId4">
            <a:alphaModFix/>
          </a:blip>
          <a:stretch>
            <a:fillRect/>
          </a:stretch>
        </p:blipFill>
        <p:spPr>
          <a:xfrm>
            <a:off x="4807088" y="1464263"/>
            <a:ext cx="4101825" cy="2214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6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ONE LINE OF CODE</a:t>
            </a:r>
            <a:endParaRPr/>
          </a:p>
        </p:txBody>
      </p:sp>
      <p:sp>
        <p:nvSpPr>
          <p:cNvPr id="365" name="Google Shape;365;p65"/>
          <p:cNvSpPr txBox="1"/>
          <p:nvPr/>
        </p:nvSpPr>
        <p:spPr>
          <a:xfrm>
            <a:off x="311700" y="1071750"/>
            <a:ext cx="786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A9B7C6"/>
                </a:solidFill>
              </a:rPr>
              <a:t>app.</a:t>
            </a:r>
            <a:r>
              <a:rPr lang="en" sz="3000">
                <a:solidFill>
                  <a:srgbClr val="FFC66D"/>
                </a:solidFill>
              </a:rPr>
              <a:t>use</a:t>
            </a:r>
            <a:r>
              <a:rPr lang="en" sz="3000">
                <a:solidFill>
                  <a:srgbClr val="A9B7C6"/>
                </a:solidFill>
              </a:rPr>
              <a:t>(compression())</a:t>
            </a:r>
            <a:r>
              <a:rPr lang="en" sz="3000">
                <a:solidFill>
                  <a:srgbClr val="CC7832"/>
                </a:solidFill>
              </a:rPr>
              <a:t>;</a:t>
            </a:r>
            <a:endParaRPr sz="3000">
              <a:solidFill>
                <a:srgbClr val="CC783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Authentication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an Auth Module</a:t>
            </a:r>
            <a:endParaRPr/>
          </a:p>
        </p:txBody>
      </p:sp>
      <p:sp>
        <p:nvSpPr>
          <p:cNvPr id="376" name="Google Shape;376;p67"/>
          <p:cNvSpPr txBox="1"/>
          <p:nvPr/>
        </p:nvSpPr>
        <p:spPr>
          <a:xfrm>
            <a:off x="311700" y="291825"/>
            <a:ext cx="6570600" cy="39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BBB529"/>
                </a:solidFill>
              </a:rPr>
              <a:t>@Module</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A9B7C6"/>
                </a:solidFill>
              </a:rPr>
              <a:t> </a:t>
            </a:r>
            <a:r>
              <a:rPr lang="en" sz="1500">
                <a:solidFill>
                  <a:srgbClr val="9876AA"/>
                </a:solidFill>
              </a:rPr>
              <a:t>imports</a:t>
            </a:r>
            <a:r>
              <a:rPr lang="en" sz="1500">
                <a:solidFill>
                  <a:srgbClr val="A9B7C6"/>
                </a:solidFill>
              </a:rPr>
              <a:t>: [</a:t>
            </a:r>
            <a:endParaRPr sz="1500">
              <a:solidFill>
                <a:srgbClr val="A9B7C6"/>
              </a:solidFill>
            </a:endParaRPr>
          </a:p>
          <a:p>
            <a:pPr indent="0" lvl="0" marL="0" rtl="0" algn="l">
              <a:spcBef>
                <a:spcPts val="0"/>
              </a:spcBef>
              <a:spcAft>
                <a:spcPts val="0"/>
              </a:spcAft>
              <a:buNone/>
            </a:pPr>
            <a:r>
              <a:rPr lang="en" sz="1500">
                <a:solidFill>
                  <a:srgbClr val="A9B7C6"/>
                </a:solidFill>
              </a:rPr>
              <a:t>   </a:t>
            </a:r>
            <a:r>
              <a:rPr lang="en" sz="1500">
                <a:solidFill>
                  <a:srgbClr val="A9B7C6"/>
                </a:solidFill>
              </a:rPr>
              <a:t>  </a:t>
            </a:r>
            <a:r>
              <a:rPr lang="en" sz="1500">
                <a:solidFill>
                  <a:srgbClr val="A9B7C6"/>
                </a:solidFill>
              </a:rPr>
              <a:t>PassportModule.</a:t>
            </a:r>
            <a:r>
              <a:rPr i="1" lang="en" sz="1500">
                <a:solidFill>
                  <a:srgbClr val="FFC66D"/>
                </a:solidFill>
              </a:rPr>
              <a:t>register</a:t>
            </a:r>
            <a:r>
              <a:rPr lang="en" sz="1500">
                <a:solidFill>
                  <a:srgbClr val="A9B7C6"/>
                </a:solidFill>
              </a:rPr>
              <a:t>({</a:t>
            </a:r>
            <a:r>
              <a:rPr lang="en" sz="1500">
                <a:solidFill>
                  <a:srgbClr val="9876AA"/>
                </a:solidFill>
              </a:rPr>
              <a:t>defaultStrategy</a:t>
            </a:r>
            <a:r>
              <a:rPr lang="en" sz="1500">
                <a:solidFill>
                  <a:srgbClr val="A9B7C6"/>
                </a:solidFill>
              </a:rPr>
              <a:t>: </a:t>
            </a:r>
            <a:r>
              <a:rPr lang="en" sz="1500">
                <a:solidFill>
                  <a:srgbClr val="6A8759"/>
                </a:solidFill>
              </a:rPr>
              <a:t>'jwt'</a:t>
            </a:r>
            <a:r>
              <a:rPr lang="en" sz="1500">
                <a:solidFill>
                  <a:srgbClr val="A9B7C6"/>
                </a:solidFill>
              </a:rPr>
              <a:t>})</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  </a:t>
            </a:r>
            <a:r>
              <a:rPr lang="en" sz="1500">
                <a:solidFill>
                  <a:srgbClr val="A9B7C6"/>
                </a:solidFill>
              </a:rPr>
              <a:t>JwtModule.</a:t>
            </a:r>
            <a:r>
              <a:rPr i="1" lang="en" sz="1500">
                <a:solidFill>
                  <a:srgbClr val="FFC66D"/>
                </a:solidFill>
              </a:rPr>
              <a:t>register</a:t>
            </a:r>
            <a:r>
              <a:rPr lang="en" sz="1500">
                <a:solidFill>
                  <a:srgbClr val="A9B7C6"/>
                </a:solidFill>
              </a:rPr>
              <a:t>({</a:t>
            </a:r>
            <a:endParaRPr sz="1500">
              <a:solidFill>
                <a:srgbClr val="A9B7C6"/>
              </a:solidFill>
            </a:endParaRPr>
          </a:p>
          <a:p>
            <a:pPr indent="0" lvl="0" marL="0" rtl="0" algn="l">
              <a:spcBef>
                <a:spcPts val="0"/>
              </a:spcBef>
              <a:spcAft>
                <a:spcPts val="0"/>
              </a:spcAft>
              <a:buNone/>
            </a:pPr>
            <a:r>
              <a:rPr lang="en" sz="1500">
                <a:solidFill>
                  <a:srgbClr val="A9B7C6"/>
                </a:solidFill>
              </a:rPr>
              <a:t>       </a:t>
            </a:r>
            <a:r>
              <a:rPr lang="en" sz="1500">
                <a:solidFill>
                  <a:srgbClr val="A9B7C6"/>
                </a:solidFill>
              </a:rPr>
              <a:t>  </a:t>
            </a:r>
            <a:r>
              <a:rPr lang="en" sz="1500">
                <a:solidFill>
                  <a:srgbClr val="9876AA"/>
                </a:solidFill>
              </a:rPr>
              <a:t>secretOrPrivateKey</a:t>
            </a:r>
            <a:r>
              <a:rPr lang="en" sz="1500">
                <a:solidFill>
                  <a:srgbClr val="A9B7C6"/>
                </a:solidFill>
              </a:rPr>
              <a:t>: </a:t>
            </a:r>
            <a:r>
              <a:rPr lang="en" sz="1500">
                <a:solidFill>
                  <a:srgbClr val="6A8759"/>
                </a:solidFill>
              </a:rPr>
              <a:t>'secretKey'</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  </a:t>
            </a:r>
            <a:r>
              <a:rPr lang="en" sz="1500">
                <a:solidFill>
                  <a:srgbClr val="9876AA"/>
                </a:solidFill>
              </a:rPr>
              <a:t>signOptions</a:t>
            </a:r>
            <a:r>
              <a:rPr lang="en" sz="1500">
                <a:solidFill>
                  <a:srgbClr val="A9B7C6"/>
                </a:solidFill>
              </a:rPr>
              <a:t>: {</a:t>
            </a:r>
            <a:endParaRPr sz="1500">
              <a:solidFill>
                <a:srgbClr val="A9B7C6"/>
              </a:solidFill>
            </a:endParaRPr>
          </a:p>
          <a:p>
            <a:pPr indent="0" lvl="0" marL="0" rtl="0" algn="l">
              <a:spcBef>
                <a:spcPts val="0"/>
              </a:spcBef>
              <a:spcAft>
                <a:spcPts val="0"/>
              </a:spcAft>
              <a:buNone/>
            </a:pPr>
            <a:r>
              <a:rPr lang="en" sz="1500">
                <a:solidFill>
                  <a:srgbClr val="A9B7C6"/>
                </a:solidFill>
              </a:rPr>
              <a:t>         </a:t>
            </a:r>
            <a:r>
              <a:rPr lang="en" sz="1500">
                <a:solidFill>
                  <a:srgbClr val="A9B7C6"/>
                </a:solidFill>
              </a:rPr>
              <a:t>  </a:t>
            </a:r>
            <a:r>
              <a:rPr lang="en" sz="1500">
                <a:solidFill>
                  <a:srgbClr val="A9B7C6"/>
                </a:solidFill>
              </a:rPr>
              <a:t>  </a:t>
            </a:r>
            <a:r>
              <a:rPr lang="en" sz="1500">
                <a:solidFill>
                  <a:srgbClr val="9876AA"/>
                </a:solidFill>
              </a:rPr>
              <a:t>expiresIn</a:t>
            </a:r>
            <a:r>
              <a:rPr lang="en" sz="1500">
                <a:solidFill>
                  <a:srgbClr val="A9B7C6"/>
                </a:solidFill>
              </a:rPr>
              <a:t>: </a:t>
            </a:r>
            <a:r>
              <a:rPr lang="en" sz="1500">
                <a:solidFill>
                  <a:srgbClr val="6897BB"/>
                </a:solidFill>
              </a:rPr>
              <a:t>3600</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    </a:t>
            </a:r>
            <a:r>
              <a:rPr lang="en" sz="1500">
                <a:solidFill>
                  <a:srgbClr val="A9B7C6"/>
                </a:solidFill>
              </a:rPr>
              <a:t>}</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  </a:t>
            </a:r>
            <a:r>
              <a:rPr lang="en" sz="1500">
                <a:solidFill>
                  <a:srgbClr val="A9B7C6"/>
                </a:solidFill>
              </a:rPr>
              <a:t>})</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  </a:t>
            </a:r>
            <a:r>
              <a:rPr lang="en" sz="1500">
                <a:solidFill>
                  <a:srgbClr val="A9B7C6"/>
                </a:solidFill>
              </a:rPr>
              <a:t>UsersModule</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A9B7C6"/>
                </a:solidFill>
              </a:rPr>
              <a:t>]</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9876AA"/>
                </a:solidFill>
              </a:rPr>
              <a:t>controllers</a:t>
            </a:r>
            <a:r>
              <a:rPr lang="en" sz="1500">
                <a:solidFill>
                  <a:srgbClr val="A9B7C6"/>
                </a:solidFill>
              </a:rPr>
              <a:t>: [AuthController]</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CC7832"/>
                </a:solidFill>
              </a:rPr>
              <a:t> </a:t>
            </a:r>
            <a:r>
              <a:rPr lang="en" sz="1500">
                <a:solidFill>
                  <a:srgbClr val="9876AA"/>
                </a:solidFill>
              </a:rPr>
              <a:t>providers</a:t>
            </a:r>
            <a:r>
              <a:rPr lang="en" sz="1500">
                <a:solidFill>
                  <a:srgbClr val="A9B7C6"/>
                </a:solidFill>
              </a:rPr>
              <a:t>: [AuthService</a:t>
            </a:r>
            <a:r>
              <a:rPr lang="en" sz="1500">
                <a:solidFill>
                  <a:srgbClr val="CC7832"/>
                </a:solidFill>
              </a:rPr>
              <a:t>, </a:t>
            </a:r>
            <a:r>
              <a:rPr lang="en" sz="1500">
                <a:solidFill>
                  <a:srgbClr val="A9B7C6"/>
                </a:solidFill>
              </a:rPr>
              <a:t>JwtStrategy]</a:t>
            </a:r>
            <a:r>
              <a:rPr lang="en" sz="1500">
                <a:solidFill>
                  <a:srgbClr val="CC7832"/>
                </a:solidFill>
              </a:rPr>
              <a:t>,</a:t>
            </a:r>
            <a:endParaRPr sz="1500">
              <a:solidFill>
                <a:srgbClr val="CC7832"/>
              </a:solidFill>
            </a:endParaRPr>
          </a:p>
          <a:p>
            <a:pPr indent="0" lvl="0" marL="0" rtl="0" algn="l">
              <a:spcBef>
                <a:spcPts val="0"/>
              </a:spcBef>
              <a:spcAft>
                <a:spcPts val="0"/>
              </a:spcAft>
              <a:buNone/>
            </a:pPr>
            <a:r>
              <a:rPr lang="en" sz="1500">
                <a:solidFill>
                  <a:srgbClr val="A9B7C6"/>
                </a:solidFill>
              </a:rPr>
              <a:t>})</a:t>
            </a:r>
            <a:endParaRPr sz="1500">
              <a:solidFill>
                <a:srgbClr val="A9B7C6"/>
              </a:solidFill>
            </a:endParaRPr>
          </a:p>
          <a:p>
            <a:pPr indent="0" lvl="0" marL="0" rtl="0" algn="l">
              <a:spcBef>
                <a:spcPts val="0"/>
              </a:spcBef>
              <a:spcAft>
                <a:spcPts val="0"/>
              </a:spcAft>
              <a:buNone/>
            </a:pPr>
            <a:r>
              <a:rPr b="1" lang="en" sz="1500">
                <a:solidFill>
                  <a:srgbClr val="CC7832"/>
                </a:solidFill>
              </a:rPr>
              <a:t>export class </a:t>
            </a:r>
            <a:r>
              <a:rPr lang="en" sz="1500">
                <a:solidFill>
                  <a:srgbClr val="A9B7C6"/>
                </a:solidFill>
              </a:rPr>
              <a:t>AuthModule {</a:t>
            </a:r>
            <a:endParaRPr sz="1500">
              <a:solidFill>
                <a:srgbClr val="A9B7C6"/>
              </a:solidFill>
            </a:endParaRPr>
          </a:p>
          <a:p>
            <a:pPr indent="0" lvl="0" marL="0" rtl="0" algn="l">
              <a:spcBef>
                <a:spcPts val="0"/>
              </a:spcBef>
              <a:spcAft>
                <a:spcPts val="0"/>
              </a:spcAft>
              <a:buNone/>
            </a:pPr>
            <a:r>
              <a:rPr lang="en" sz="1500">
                <a:solidFill>
                  <a:srgbClr val="A9B7C6"/>
                </a:solidFill>
              </a:rPr>
              <a:t>}</a:t>
            </a:r>
            <a:endParaRPr sz="1500">
              <a:solidFill>
                <a:srgbClr val="A9B7C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your Auth Service</a:t>
            </a:r>
            <a:endParaRPr/>
          </a:p>
        </p:txBody>
      </p:sp>
      <p:sp>
        <p:nvSpPr>
          <p:cNvPr id="382" name="Google Shape;382;p68"/>
          <p:cNvSpPr txBox="1"/>
          <p:nvPr/>
        </p:nvSpPr>
        <p:spPr>
          <a:xfrm>
            <a:off x="311700" y="275625"/>
            <a:ext cx="6822000" cy="39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BB529"/>
                </a:solidFill>
              </a:rPr>
              <a:t>@Injectable</a:t>
            </a:r>
            <a:r>
              <a:rPr lang="en">
                <a:solidFill>
                  <a:srgbClr val="A9B7C6"/>
                </a:solidFill>
              </a:rPr>
              <a:t>()</a:t>
            </a:r>
            <a:endParaRPr>
              <a:solidFill>
                <a:srgbClr val="A9B7C6"/>
              </a:solidFill>
            </a:endParaRPr>
          </a:p>
          <a:p>
            <a:pPr indent="0" lvl="0" marL="0" rtl="0" algn="l">
              <a:spcBef>
                <a:spcPts val="0"/>
              </a:spcBef>
              <a:spcAft>
                <a:spcPts val="0"/>
              </a:spcAft>
              <a:buNone/>
            </a:pPr>
            <a:r>
              <a:rPr b="1" lang="en">
                <a:solidFill>
                  <a:srgbClr val="CC7832"/>
                </a:solidFill>
              </a:rPr>
              <a:t>export class </a:t>
            </a:r>
            <a:r>
              <a:rPr lang="en">
                <a:solidFill>
                  <a:srgbClr val="A9B7C6"/>
                </a:solidFill>
              </a:rPr>
              <a:t>AuthService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CC7832"/>
                </a:solidFill>
              </a:rPr>
              <a:t>  </a:t>
            </a:r>
            <a:r>
              <a:rPr b="1" lang="en">
                <a:solidFill>
                  <a:srgbClr val="CC7832"/>
                </a:solidFill>
              </a:rPr>
              <a:t>constructor</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CC7832"/>
                </a:solidFill>
              </a:rPr>
              <a:t>    </a:t>
            </a:r>
            <a:r>
              <a:rPr b="1" lang="en">
                <a:solidFill>
                  <a:srgbClr val="CC7832"/>
                </a:solidFill>
              </a:rPr>
              <a:t>private readonly </a:t>
            </a:r>
            <a:r>
              <a:rPr lang="en">
                <a:solidFill>
                  <a:srgbClr val="9876AA"/>
                </a:solidFill>
              </a:rPr>
              <a:t>usersService</a:t>
            </a:r>
            <a:r>
              <a:rPr lang="en">
                <a:solidFill>
                  <a:srgbClr val="A9B7C6"/>
                </a:solidFill>
              </a:rPr>
              <a:t>: UsersService</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CC7832"/>
                </a:solidFill>
              </a:rPr>
              <a:t>    </a:t>
            </a:r>
            <a:r>
              <a:rPr b="1" lang="en">
                <a:solidFill>
                  <a:srgbClr val="CC7832"/>
                </a:solidFill>
              </a:rPr>
              <a:t>private readonly </a:t>
            </a:r>
            <a:r>
              <a:rPr lang="en">
                <a:solidFill>
                  <a:srgbClr val="9876AA"/>
                </a:solidFill>
              </a:rPr>
              <a:t>jwtService</a:t>
            </a:r>
            <a:r>
              <a:rPr lang="en">
                <a:solidFill>
                  <a:srgbClr val="A9B7C6"/>
                </a:solidFill>
              </a:rPr>
              <a:t>: JwtService</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CC7832"/>
                </a:solidFill>
              </a:rPr>
              <a:t>  </a:t>
            </a:r>
            <a:r>
              <a:rPr lang="en">
                <a:solidFill>
                  <a:srgbClr val="A9B7C6"/>
                </a:solidFill>
              </a:rPr>
              <a:t>) {}</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CC7832"/>
                </a:solidFill>
              </a:rPr>
              <a:t>  </a:t>
            </a:r>
            <a:r>
              <a:rPr b="1" lang="en">
                <a:solidFill>
                  <a:srgbClr val="CC7832"/>
                </a:solidFill>
              </a:rPr>
              <a:t>async </a:t>
            </a:r>
            <a:r>
              <a:rPr lang="en">
                <a:solidFill>
                  <a:srgbClr val="FFC66D"/>
                </a:solidFill>
              </a:rPr>
              <a:t>signIn</a:t>
            </a:r>
            <a:r>
              <a:rPr lang="en">
                <a:solidFill>
                  <a:srgbClr val="A9B7C6"/>
                </a:solidFill>
              </a:rPr>
              <a:t>(loginDto: LoginDto): Promise&lt;</a:t>
            </a:r>
            <a:r>
              <a:rPr b="1" lang="en">
                <a:solidFill>
                  <a:srgbClr val="CC7832"/>
                </a:solidFill>
              </a:rPr>
              <a:t>string</a:t>
            </a:r>
            <a:r>
              <a:rPr lang="en">
                <a:solidFill>
                  <a:srgbClr val="A9B7C6"/>
                </a:solidFill>
              </a:rPr>
              <a:t>&gt;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808080"/>
                </a:solidFill>
              </a:rPr>
              <a:t>// In the real-world app you shouldn't expose this method publicly</a:t>
            </a:r>
            <a:endParaRPr>
              <a:solidFill>
                <a:srgbClr val="808080"/>
              </a:solidFill>
            </a:endParaRPr>
          </a:p>
          <a:p>
            <a:pPr indent="0" lvl="0" marL="0" rtl="0" algn="l">
              <a:spcBef>
                <a:spcPts val="0"/>
              </a:spcBef>
              <a:spcAft>
                <a:spcPts val="0"/>
              </a:spcAft>
              <a:buNone/>
            </a:pPr>
            <a:r>
              <a:rPr lang="en">
                <a:solidFill>
                  <a:srgbClr val="808080"/>
                </a:solidFill>
              </a:rPr>
              <a:t>   // instead, return a token once you verify user credentials</a:t>
            </a:r>
            <a:endParaRPr>
              <a:solidFill>
                <a:srgbClr val="808080"/>
              </a:solidFill>
            </a:endParaRPr>
          </a:p>
          <a:p>
            <a:pPr indent="0" lvl="0" marL="0" rtl="0" algn="l">
              <a:spcBef>
                <a:spcPts val="0"/>
              </a:spcBef>
              <a:spcAft>
                <a:spcPts val="0"/>
              </a:spcAft>
              <a:buNone/>
            </a:pPr>
            <a:r>
              <a:rPr lang="en">
                <a:solidFill>
                  <a:srgbClr val="808080"/>
                </a:solidFill>
              </a:rPr>
              <a:t>   </a:t>
            </a:r>
            <a:r>
              <a:rPr lang="en">
                <a:solidFill>
                  <a:srgbClr val="CC7832"/>
                </a:solidFill>
              </a:rPr>
              <a:t>    </a:t>
            </a:r>
            <a:r>
              <a:rPr b="1" lang="en">
                <a:solidFill>
                  <a:srgbClr val="CC7832"/>
                </a:solidFill>
              </a:rPr>
              <a:t>const </a:t>
            </a:r>
            <a:r>
              <a:rPr lang="en">
                <a:solidFill>
                  <a:srgbClr val="A9B7C6"/>
                </a:solidFill>
              </a:rPr>
              <a:t>user: JwtPayload = {</a:t>
            </a:r>
            <a:r>
              <a:rPr lang="en">
                <a:solidFill>
                  <a:srgbClr val="9876AA"/>
                </a:solidFill>
              </a:rPr>
              <a:t>username</a:t>
            </a:r>
            <a:r>
              <a:rPr lang="en">
                <a:solidFill>
                  <a:srgbClr val="A9B7C6"/>
                </a:solidFill>
              </a:rPr>
              <a:t>: loginDto.</a:t>
            </a:r>
            <a:r>
              <a:rPr lang="en">
                <a:solidFill>
                  <a:srgbClr val="9876AA"/>
                </a:solidFill>
              </a:rPr>
              <a:t>username</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CC7832"/>
                </a:solidFill>
              </a:rPr>
              <a:t>    </a:t>
            </a:r>
            <a:r>
              <a:rPr b="1" lang="en">
                <a:solidFill>
                  <a:srgbClr val="CC7832"/>
                </a:solidFill>
              </a:rPr>
              <a:t>return this</a:t>
            </a:r>
            <a:r>
              <a:rPr lang="en">
                <a:solidFill>
                  <a:srgbClr val="A9B7C6"/>
                </a:solidFill>
              </a:rPr>
              <a:t>.</a:t>
            </a:r>
            <a:r>
              <a:rPr lang="en">
                <a:solidFill>
                  <a:srgbClr val="9876AA"/>
                </a:solidFill>
              </a:rPr>
              <a:t>jwtService</a:t>
            </a:r>
            <a:r>
              <a:rPr lang="en">
                <a:solidFill>
                  <a:srgbClr val="A9B7C6"/>
                </a:solidFill>
              </a:rPr>
              <a:t>.</a:t>
            </a:r>
            <a:r>
              <a:rPr lang="en">
                <a:solidFill>
                  <a:srgbClr val="FFC66D"/>
                </a:solidFill>
              </a:rPr>
              <a:t>sign</a:t>
            </a:r>
            <a:r>
              <a:rPr lang="en">
                <a:solidFill>
                  <a:srgbClr val="A9B7C6"/>
                </a:solidFill>
              </a:rPr>
              <a:t>(user)</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CC7832"/>
                </a:solidFill>
              </a:rPr>
              <a:t>  </a:t>
            </a: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CC7832"/>
                </a:solidFill>
              </a:rPr>
              <a:t>  </a:t>
            </a:r>
            <a:r>
              <a:rPr b="1" lang="en">
                <a:solidFill>
                  <a:srgbClr val="CC7832"/>
                </a:solidFill>
              </a:rPr>
              <a:t>async </a:t>
            </a:r>
            <a:r>
              <a:rPr lang="en">
                <a:solidFill>
                  <a:srgbClr val="FFC66D"/>
                </a:solidFill>
              </a:rPr>
              <a:t>validateUser</a:t>
            </a:r>
            <a:r>
              <a:rPr lang="en">
                <a:solidFill>
                  <a:srgbClr val="A9B7C6"/>
                </a:solidFill>
              </a:rPr>
              <a:t>(payload: JwtPayload): Promise&lt;</a:t>
            </a:r>
            <a:r>
              <a:rPr b="1" lang="en">
                <a:solidFill>
                  <a:srgbClr val="CC7832"/>
                </a:solidFill>
              </a:rPr>
              <a:t>any</a:t>
            </a:r>
            <a:r>
              <a:rPr lang="en">
                <a:solidFill>
                  <a:srgbClr val="A9B7C6"/>
                </a:solidFill>
              </a:rPr>
              <a:t>&gt;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CC7832"/>
                </a:solidFill>
              </a:rPr>
              <a:t>    </a:t>
            </a:r>
            <a:r>
              <a:rPr b="1" lang="en">
                <a:solidFill>
                  <a:srgbClr val="CC7832"/>
                </a:solidFill>
              </a:rPr>
              <a:t>return await this</a:t>
            </a:r>
            <a:r>
              <a:rPr lang="en">
                <a:solidFill>
                  <a:srgbClr val="A9B7C6"/>
                </a:solidFill>
              </a:rPr>
              <a:t>.</a:t>
            </a:r>
            <a:r>
              <a:rPr lang="en">
                <a:solidFill>
                  <a:srgbClr val="9876AA"/>
                </a:solidFill>
              </a:rPr>
              <a:t>usersService</a:t>
            </a:r>
            <a:r>
              <a:rPr lang="en">
                <a:solidFill>
                  <a:srgbClr val="A9B7C6"/>
                </a:solidFill>
              </a:rPr>
              <a:t>.</a:t>
            </a:r>
            <a:r>
              <a:rPr lang="en">
                <a:solidFill>
                  <a:srgbClr val="FFC66D"/>
                </a:solidFill>
              </a:rPr>
              <a:t>findByUsername</a:t>
            </a:r>
            <a:r>
              <a:rPr lang="en">
                <a:solidFill>
                  <a:srgbClr val="A9B7C6"/>
                </a:solidFill>
              </a:rPr>
              <a:t>(payload.</a:t>
            </a:r>
            <a:r>
              <a:rPr lang="en">
                <a:solidFill>
                  <a:srgbClr val="9876AA"/>
                </a:solidFill>
              </a:rPr>
              <a:t>username</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CC7832"/>
                </a:solidFill>
              </a:rPr>
              <a:t> </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a:t>
            </a:r>
            <a:endParaRPr>
              <a:solidFill>
                <a:srgbClr val="A9B7C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 Auth Strategy</a:t>
            </a:r>
            <a:endParaRPr/>
          </a:p>
        </p:txBody>
      </p:sp>
      <p:sp>
        <p:nvSpPr>
          <p:cNvPr id="388" name="Google Shape;388;p69"/>
          <p:cNvSpPr txBox="1"/>
          <p:nvPr/>
        </p:nvSpPr>
        <p:spPr>
          <a:xfrm>
            <a:off x="311700" y="397225"/>
            <a:ext cx="5998800" cy="38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BB529"/>
                </a:solidFill>
              </a:rPr>
              <a:t>@Injectable</a:t>
            </a:r>
            <a:r>
              <a:rPr lang="en">
                <a:solidFill>
                  <a:srgbClr val="A9B7C6"/>
                </a:solidFill>
              </a:rPr>
              <a:t>()</a:t>
            </a:r>
            <a:endParaRPr>
              <a:solidFill>
                <a:srgbClr val="A9B7C6"/>
              </a:solidFill>
            </a:endParaRPr>
          </a:p>
          <a:p>
            <a:pPr indent="0" lvl="0" marL="0" rtl="0" algn="l">
              <a:spcBef>
                <a:spcPts val="0"/>
              </a:spcBef>
              <a:spcAft>
                <a:spcPts val="0"/>
              </a:spcAft>
              <a:buNone/>
            </a:pPr>
            <a:r>
              <a:rPr b="1" lang="en">
                <a:solidFill>
                  <a:srgbClr val="CC7832"/>
                </a:solidFill>
              </a:rPr>
              <a:t>export class </a:t>
            </a:r>
            <a:r>
              <a:rPr lang="en">
                <a:solidFill>
                  <a:srgbClr val="A9B7C6"/>
                </a:solidFill>
              </a:rPr>
              <a:t>JwtStrategy </a:t>
            </a:r>
            <a:r>
              <a:rPr b="1" lang="en">
                <a:solidFill>
                  <a:srgbClr val="CC7832"/>
                </a:solidFill>
              </a:rPr>
              <a:t>extends </a:t>
            </a:r>
            <a:r>
              <a:rPr lang="en">
                <a:solidFill>
                  <a:srgbClr val="FFC66D"/>
                </a:solidFill>
              </a:rPr>
              <a:t>PassportStrategy</a:t>
            </a:r>
            <a:r>
              <a:rPr lang="en">
                <a:solidFill>
                  <a:srgbClr val="A9B7C6"/>
                </a:solidFill>
              </a:rPr>
              <a:t>(Strategy) {</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constructor</a:t>
            </a:r>
            <a:r>
              <a:rPr lang="en">
                <a:solidFill>
                  <a:srgbClr val="A9B7C6"/>
                </a:solidFill>
              </a:rPr>
              <a:t>(</a:t>
            </a:r>
            <a:r>
              <a:rPr b="1" lang="en">
                <a:solidFill>
                  <a:srgbClr val="CC7832"/>
                </a:solidFill>
              </a:rPr>
              <a:t>private readonly </a:t>
            </a:r>
            <a:r>
              <a:rPr lang="en">
                <a:solidFill>
                  <a:srgbClr val="9876AA"/>
                </a:solidFill>
              </a:rPr>
              <a:t>authService</a:t>
            </a:r>
            <a:r>
              <a:rPr lang="en">
                <a:solidFill>
                  <a:srgbClr val="A9B7C6"/>
                </a:solidFill>
              </a:rPr>
              <a:t>: AuthService) {</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super</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9876AA"/>
                </a:solidFill>
              </a:rPr>
              <a:t>jwtFromRequest</a:t>
            </a:r>
            <a:r>
              <a:rPr lang="en">
                <a:solidFill>
                  <a:srgbClr val="A9B7C6"/>
                </a:solidFill>
              </a:rPr>
              <a:t>: ExtractJwt.fromAuthHeaderAsBearerToken()</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secretOrKey</a:t>
            </a:r>
            <a:r>
              <a:rPr lang="en">
                <a:solidFill>
                  <a:srgbClr val="A9B7C6"/>
                </a:solidFill>
              </a:rPr>
              <a:t>: </a:t>
            </a:r>
            <a:r>
              <a:rPr lang="en">
                <a:solidFill>
                  <a:srgbClr val="6A8759"/>
                </a:solidFill>
              </a:rPr>
              <a:t>'secretKey'</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async </a:t>
            </a:r>
            <a:r>
              <a:rPr lang="en">
                <a:solidFill>
                  <a:srgbClr val="FFC66D"/>
                </a:solidFill>
              </a:rPr>
              <a:t>validate</a:t>
            </a:r>
            <a:r>
              <a:rPr lang="en">
                <a:solidFill>
                  <a:srgbClr val="A9B7C6"/>
                </a:solidFill>
              </a:rPr>
              <a:t>(payload: JwtPayload) {</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const </a:t>
            </a:r>
            <a:r>
              <a:rPr lang="en">
                <a:solidFill>
                  <a:srgbClr val="A9B7C6"/>
                </a:solidFill>
              </a:rPr>
              <a:t>user = </a:t>
            </a:r>
            <a:r>
              <a:rPr b="1" lang="en">
                <a:solidFill>
                  <a:srgbClr val="CC7832"/>
                </a:solidFill>
              </a:rPr>
              <a:t>await this</a:t>
            </a:r>
            <a:r>
              <a:rPr lang="en">
                <a:solidFill>
                  <a:srgbClr val="A9B7C6"/>
                </a:solidFill>
              </a:rPr>
              <a:t>.</a:t>
            </a:r>
            <a:r>
              <a:rPr lang="en">
                <a:solidFill>
                  <a:srgbClr val="9876AA"/>
                </a:solidFill>
              </a:rPr>
              <a:t>authService</a:t>
            </a:r>
            <a:r>
              <a:rPr lang="en">
                <a:solidFill>
                  <a:srgbClr val="A9B7C6"/>
                </a:solidFill>
              </a:rPr>
              <a:t>.</a:t>
            </a:r>
            <a:r>
              <a:rPr lang="en">
                <a:solidFill>
                  <a:srgbClr val="FFC66D"/>
                </a:solidFill>
              </a:rPr>
              <a:t>validateUser</a:t>
            </a:r>
            <a:r>
              <a:rPr lang="en">
                <a:solidFill>
                  <a:srgbClr val="A9B7C6"/>
                </a:solidFill>
              </a:rPr>
              <a:t>(payload)</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b="1" lang="en">
                <a:solidFill>
                  <a:srgbClr val="CC7832"/>
                </a:solidFill>
              </a:rPr>
              <a:t>if </a:t>
            </a:r>
            <a:r>
              <a:rPr lang="en">
                <a:solidFill>
                  <a:srgbClr val="A9B7C6"/>
                </a:solidFill>
              </a:rPr>
              <a:t>(!user) {</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throw new </a:t>
            </a:r>
            <a:r>
              <a:rPr lang="en">
                <a:solidFill>
                  <a:srgbClr val="A9B7C6"/>
                </a:solidFill>
              </a:rPr>
              <a:t>UnauthorizedException()</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return </a:t>
            </a:r>
            <a:r>
              <a:rPr lang="en">
                <a:solidFill>
                  <a:srgbClr val="A9B7C6"/>
                </a:solidFill>
              </a:rPr>
              <a:t>user</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a:t>
            </a:r>
            <a:endParaRPr>
              <a:solidFill>
                <a:srgbClr val="A9B7C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7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Auth Controller</a:t>
            </a:r>
            <a:endParaRPr/>
          </a:p>
        </p:txBody>
      </p:sp>
      <p:sp>
        <p:nvSpPr>
          <p:cNvPr id="394" name="Google Shape;394;p70"/>
          <p:cNvSpPr txBox="1"/>
          <p:nvPr/>
        </p:nvSpPr>
        <p:spPr>
          <a:xfrm>
            <a:off x="311700" y="397225"/>
            <a:ext cx="6205800" cy="38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B529"/>
                </a:solidFill>
              </a:rPr>
              <a:t>@Controller</a:t>
            </a:r>
            <a:r>
              <a:rPr lang="en" sz="1600">
                <a:solidFill>
                  <a:srgbClr val="A9B7C6"/>
                </a:solidFill>
              </a:rPr>
              <a:t>(</a:t>
            </a:r>
            <a:r>
              <a:rPr lang="en" sz="1600">
                <a:solidFill>
                  <a:srgbClr val="6A8759"/>
                </a:solidFill>
              </a:rPr>
              <a:t>'auth'</a:t>
            </a:r>
            <a:r>
              <a:rPr lang="en" sz="1600">
                <a:solidFill>
                  <a:srgbClr val="A9B7C6"/>
                </a:solidFill>
              </a:rPr>
              <a:t>)</a:t>
            </a:r>
            <a:endParaRPr sz="1600">
              <a:solidFill>
                <a:srgbClr val="A9B7C6"/>
              </a:solidFill>
            </a:endParaRPr>
          </a:p>
          <a:p>
            <a:pPr indent="0" lvl="0" marL="0" rtl="0" algn="l">
              <a:spcBef>
                <a:spcPts val="0"/>
              </a:spcBef>
              <a:spcAft>
                <a:spcPts val="0"/>
              </a:spcAft>
              <a:buNone/>
            </a:pPr>
            <a:r>
              <a:rPr b="1" lang="en" sz="1600">
                <a:solidFill>
                  <a:srgbClr val="CC7832"/>
                </a:solidFill>
              </a:rPr>
              <a:t>export class </a:t>
            </a:r>
            <a:r>
              <a:rPr lang="en" sz="1600">
                <a:solidFill>
                  <a:srgbClr val="A9B7C6"/>
                </a:solidFill>
              </a:rPr>
              <a:t>AuthController {</a:t>
            </a:r>
            <a:endParaRPr sz="1600">
              <a:solidFill>
                <a:srgbClr val="A9B7C6"/>
              </a:solidFill>
            </a:endParaRPr>
          </a:p>
          <a:p>
            <a:pPr indent="0" lvl="0" marL="0" rtl="0" algn="l">
              <a:spcBef>
                <a:spcPts val="0"/>
              </a:spcBef>
              <a:spcAft>
                <a:spcPts val="0"/>
              </a:spcAft>
              <a:buNone/>
            </a:pPr>
            <a:r>
              <a:rPr lang="en" sz="1600">
                <a:solidFill>
                  <a:srgbClr val="A9B7C6"/>
                </a:solidFill>
              </a:rPr>
              <a:t> </a:t>
            </a:r>
            <a:r>
              <a:rPr lang="en" sz="1600">
                <a:solidFill>
                  <a:srgbClr val="CC7832"/>
                </a:solidFill>
              </a:rPr>
              <a:t>  </a:t>
            </a:r>
            <a:r>
              <a:rPr b="1" lang="en" sz="1600">
                <a:solidFill>
                  <a:srgbClr val="CC7832"/>
                </a:solidFill>
              </a:rPr>
              <a:t>constructor</a:t>
            </a:r>
            <a:r>
              <a:rPr lang="en" sz="1600">
                <a:solidFill>
                  <a:srgbClr val="A9B7C6"/>
                </a:solidFill>
              </a:rPr>
              <a:t>(</a:t>
            </a:r>
            <a:r>
              <a:rPr b="1" lang="en" sz="1600">
                <a:solidFill>
                  <a:srgbClr val="CC7832"/>
                </a:solidFill>
              </a:rPr>
              <a:t>private </a:t>
            </a:r>
            <a:r>
              <a:rPr lang="en" sz="1600">
                <a:solidFill>
                  <a:srgbClr val="9876AA"/>
                </a:solidFill>
              </a:rPr>
              <a:t>authService</a:t>
            </a:r>
            <a:r>
              <a:rPr lang="en" sz="1600">
                <a:solidFill>
                  <a:srgbClr val="A9B7C6"/>
                </a:solidFill>
              </a:rPr>
              <a:t>: AuthService) {</a:t>
            </a:r>
            <a:endParaRPr sz="1600">
              <a:solidFill>
                <a:srgbClr val="A9B7C6"/>
              </a:solidFill>
            </a:endParaRPr>
          </a:p>
          <a:p>
            <a:pPr indent="0" lvl="0" marL="0" rtl="0" algn="l">
              <a:spcBef>
                <a:spcPts val="0"/>
              </a:spcBef>
              <a:spcAft>
                <a:spcPts val="0"/>
              </a:spcAft>
              <a:buNone/>
            </a:pPr>
            <a:r>
              <a:t/>
            </a:r>
            <a:endParaRPr sz="1600">
              <a:solidFill>
                <a:srgbClr val="A9B7C6"/>
              </a:solidFill>
            </a:endParaRPr>
          </a:p>
          <a:p>
            <a:pPr indent="0" lvl="0" marL="0" rtl="0" algn="l">
              <a:spcBef>
                <a:spcPts val="0"/>
              </a:spcBef>
              <a:spcAft>
                <a:spcPts val="0"/>
              </a:spcAft>
              <a:buNone/>
            </a:pPr>
            <a:r>
              <a:rPr lang="en" sz="1600">
                <a:solidFill>
                  <a:srgbClr val="A9B7C6"/>
                </a:solidFill>
              </a:rPr>
              <a:t> </a:t>
            </a:r>
            <a:r>
              <a:rPr lang="en" sz="1600">
                <a:solidFill>
                  <a:srgbClr val="CC7832"/>
                </a:solidFill>
              </a:rPr>
              <a:t>  </a:t>
            </a:r>
            <a:r>
              <a:rPr lang="en" sz="1600">
                <a:solidFill>
                  <a:srgbClr val="A9B7C6"/>
                </a:solidFill>
              </a:rPr>
              <a:t>}</a:t>
            </a:r>
            <a:endParaRPr sz="1600">
              <a:solidFill>
                <a:srgbClr val="A9B7C6"/>
              </a:solidFill>
            </a:endParaRPr>
          </a:p>
          <a:p>
            <a:pPr indent="0" lvl="0" marL="0" rtl="0" algn="l">
              <a:spcBef>
                <a:spcPts val="0"/>
              </a:spcBef>
              <a:spcAft>
                <a:spcPts val="0"/>
              </a:spcAft>
              <a:buNone/>
            </a:pPr>
            <a:r>
              <a:t/>
            </a:r>
            <a:endParaRPr sz="1600">
              <a:solidFill>
                <a:srgbClr val="A9B7C6"/>
              </a:solidFill>
            </a:endParaRPr>
          </a:p>
          <a:p>
            <a:pPr indent="0" lvl="0" marL="0" rtl="0" algn="l">
              <a:spcBef>
                <a:spcPts val="0"/>
              </a:spcBef>
              <a:spcAft>
                <a:spcPts val="0"/>
              </a:spcAft>
              <a:buNone/>
            </a:pPr>
            <a:r>
              <a:rPr lang="en" sz="1600">
                <a:solidFill>
                  <a:srgbClr val="A9B7C6"/>
                </a:solidFill>
              </a:rPr>
              <a:t> </a:t>
            </a:r>
            <a:r>
              <a:rPr lang="en" sz="1600">
                <a:solidFill>
                  <a:srgbClr val="CC7832"/>
                </a:solidFill>
              </a:rPr>
              <a:t>  </a:t>
            </a:r>
            <a:r>
              <a:rPr lang="en" sz="1600">
                <a:solidFill>
                  <a:srgbClr val="BBB529"/>
                </a:solidFill>
              </a:rPr>
              <a:t>@Post</a:t>
            </a:r>
            <a:r>
              <a:rPr lang="en" sz="1600">
                <a:solidFill>
                  <a:srgbClr val="A9B7C6"/>
                </a:solidFill>
              </a:rPr>
              <a:t>(</a:t>
            </a:r>
            <a:r>
              <a:rPr lang="en" sz="1600">
                <a:solidFill>
                  <a:srgbClr val="6A8759"/>
                </a:solidFill>
              </a:rPr>
              <a:t>'/login'</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A9B7C6"/>
                </a:solidFill>
              </a:rPr>
              <a:t> </a:t>
            </a:r>
            <a:r>
              <a:rPr lang="en" sz="1600">
                <a:solidFill>
                  <a:srgbClr val="CC7832"/>
                </a:solidFill>
              </a:rPr>
              <a:t>  </a:t>
            </a:r>
            <a:r>
              <a:rPr lang="en" sz="1600">
                <a:solidFill>
                  <a:srgbClr val="FFC66D"/>
                </a:solidFill>
              </a:rPr>
              <a:t>login</a:t>
            </a:r>
            <a:r>
              <a:rPr lang="en" sz="1600">
                <a:solidFill>
                  <a:srgbClr val="A9B7C6"/>
                </a:solidFill>
              </a:rPr>
              <a:t>(</a:t>
            </a:r>
            <a:r>
              <a:rPr lang="en" sz="1600">
                <a:solidFill>
                  <a:srgbClr val="BBB529"/>
                </a:solidFill>
              </a:rPr>
              <a:t>@Body</a:t>
            </a:r>
            <a:r>
              <a:rPr lang="en" sz="1600">
                <a:solidFill>
                  <a:srgbClr val="A9B7C6"/>
                </a:solidFill>
              </a:rPr>
              <a:t>() loginDto: LoginDto</a:t>
            </a:r>
            <a:r>
              <a:rPr lang="en" sz="1600">
                <a:solidFill>
                  <a:srgbClr val="CC7832"/>
                </a:solidFill>
              </a:rPr>
              <a:t>, </a:t>
            </a:r>
            <a:r>
              <a:rPr lang="en" sz="1600">
                <a:solidFill>
                  <a:srgbClr val="BBB529"/>
                </a:solidFill>
              </a:rPr>
              <a:t>@Req</a:t>
            </a:r>
            <a:r>
              <a:rPr lang="en" sz="1600">
                <a:solidFill>
                  <a:srgbClr val="A9B7C6"/>
                </a:solidFill>
              </a:rPr>
              <a:t>() req: Request) {</a:t>
            </a:r>
            <a:endParaRPr sz="1600">
              <a:solidFill>
                <a:srgbClr val="A9B7C6"/>
              </a:solidFill>
            </a:endParaRPr>
          </a:p>
          <a:p>
            <a:pPr indent="0" lvl="0" marL="0" rtl="0" algn="l">
              <a:spcBef>
                <a:spcPts val="0"/>
              </a:spcBef>
              <a:spcAft>
                <a:spcPts val="0"/>
              </a:spcAft>
              <a:buNone/>
            </a:pPr>
            <a:r>
              <a:rPr b="1" lang="en" sz="1600">
                <a:solidFill>
                  <a:srgbClr val="CC7832"/>
                </a:solidFill>
              </a:rPr>
              <a:t>   </a:t>
            </a:r>
            <a:r>
              <a:rPr lang="en" sz="1600">
                <a:solidFill>
                  <a:srgbClr val="CC7832"/>
                </a:solidFill>
              </a:rPr>
              <a:t>    </a:t>
            </a:r>
            <a:r>
              <a:rPr b="1" lang="en" sz="1600">
                <a:solidFill>
                  <a:srgbClr val="CC7832"/>
                </a:solidFill>
              </a:rPr>
              <a:t>return</a:t>
            </a:r>
            <a:r>
              <a:rPr lang="en" sz="1600">
                <a:solidFill>
                  <a:srgbClr val="A9B7C6"/>
                </a:solidFill>
              </a:rPr>
              <a:t> =</a:t>
            </a:r>
            <a:r>
              <a:rPr lang="en" sz="1600">
                <a:solidFill>
                  <a:srgbClr val="A9B7C6"/>
                </a:solidFill>
              </a:rPr>
              <a:t> </a:t>
            </a:r>
            <a:r>
              <a:rPr b="1" lang="en" sz="1600">
                <a:solidFill>
                  <a:srgbClr val="CC7832"/>
                </a:solidFill>
              </a:rPr>
              <a:t>this</a:t>
            </a:r>
            <a:r>
              <a:rPr lang="en" sz="1600">
                <a:solidFill>
                  <a:srgbClr val="A9B7C6"/>
                </a:solidFill>
              </a:rPr>
              <a:t>.</a:t>
            </a:r>
            <a:r>
              <a:rPr lang="en" sz="1600">
                <a:solidFill>
                  <a:srgbClr val="9876AA"/>
                </a:solidFill>
              </a:rPr>
              <a:t>authService</a:t>
            </a:r>
            <a:r>
              <a:rPr lang="en" sz="1600">
                <a:solidFill>
                  <a:srgbClr val="A9B7C6"/>
                </a:solidFill>
              </a:rPr>
              <a:t>.</a:t>
            </a:r>
            <a:r>
              <a:rPr lang="en" sz="1600">
                <a:solidFill>
                  <a:srgbClr val="FFC66D"/>
                </a:solidFill>
              </a:rPr>
              <a:t>signIn</a:t>
            </a:r>
            <a:r>
              <a:rPr lang="en" sz="1600">
                <a:solidFill>
                  <a:srgbClr val="A9B7C6"/>
                </a:solidFill>
              </a:rPr>
              <a:t>(loginDto)</a:t>
            </a:r>
            <a:r>
              <a:rPr lang="en" sz="1600">
                <a:solidFill>
                  <a:srgbClr val="CC7832"/>
                </a:solidFill>
              </a:rPr>
              <a:t>;</a:t>
            </a:r>
            <a:endParaRPr sz="1600">
              <a:solidFill>
                <a:srgbClr val="CC7832"/>
              </a:solidFill>
            </a:endParaRPr>
          </a:p>
          <a:p>
            <a:pPr indent="0" lvl="0" marL="0" rtl="0" algn="l">
              <a:spcBef>
                <a:spcPts val="0"/>
              </a:spcBef>
              <a:spcAft>
                <a:spcPts val="0"/>
              </a:spcAft>
              <a:buNone/>
            </a:pPr>
            <a:r>
              <a:rPr lang="en" sz="1600">
                <a:solidFill>
                  <a:srgbClr val="CC7832"/>
                </a:solidFill>
              </a:rPr>
              <a:t>   </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A9B7C6"/>
                </a:solidFill>
              </a:rPr>
              <a:t>}</a:t>
            </a:r>
            <a:endParaRPr sz="1600">
              <a:solidFill>
                <a:srgbClr val="A9B7C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7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Guards</a:t>
            </a:r>
            <a:endParaRPr/>
          </a:p>
        </p:txBody>
      </p:sp>
      <p:sp>
        <p:nvSpPr>
          <p:cNvPr id="400" name="Google Shape;400;p71"/>
          <p:cNvSpPr txBox="1"/>
          <p:nvPr/>
        </p:nvSpPr>
        <p:spPr>
          <a:xfrm>
            <a:off x="311700" y="372900"/>
            <a:ext cx="5322300" cy="38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BB529"/>
                </a:solidFill>
              </a:rPr>
              <a:t>@UseGuards</a:t>
            </a:r>
            <a:r>
              <a:rPr lang="en">
                <a:solidFill>
                  <a:srgbClr val="A9B7C6"/>
                </a:solidFill>
              </a:rPr>
              <a:t>(AuthGuard(</a:t>
            </a:r>
            <a:r>
              <a:rPr lang="en">
                <a:solidFill>
                  <a:srgbClr val="6A8759"/>
                </a:solidFill>
              </a:rPr>
              <a:t>'jwt'</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BBB529"/>
                </a:solidFill>
              </a:rPr>
              <a:t>@Catch</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BBB529"/>
                </a:solidFill>
              </a:rPr>
              <a:t>@UseInterceptors</a:t>
            </a:r>
            <a:r>
              <a:rPr lang="en">
                <a:solidFill>
                  <a:srgbClr val="A9B7C6"/>
                </a:solidFill>
              </a:rPr>
              <a:t>(ClassSerializerInterceptor)</a:t>
            </a:r>
            <a:endParaRPr>
              <a:solidFill>
                <a:srgbClr val="A9B7C6"/>
              </a:solidFill>
            </a:endParaRPr>
          </a:p>
          <a:p>
            <a:pPr indent="0" lvl="0" marL="0" rtl="0" algn="l">
              <a:spcBef>
                <a:spcPts val="0"/>
              </a:spcBef>
              <a:spcAft>
                <a:spcPts val="0"/>
              </a:spcAft>
              <a:buNone/>
            </a:pPr>
            <a:r>
              <a:rPr lang="en">
                <a:solidFill>
                  <a:srgbClr val="BBB529"/>
                </a:solidFill>
              </a:rPr>
              <a:t>@Controller</a:t>
            </a:r>
            <a:r>
              <a:rPr lang="en">
                <a:solidFill>
                  <a:srgbClr val="A9B7C6"/>
                </a:solidFill>
              </a:rPr>
              <a:t>(</a:t>
            </a:r>
            <a:r>
              <a:rPr lang="en">
                <a:solidFill>
                  <a:srgbClr val="6A8759"/>
                </a:solidFill>
              </a:rPr>
              <a:t>'heroes'</a:t>
            </a:r>
            <a:r>
              <a:rPr lang="en">
                <a:solidFill>
                  <a:srgbClr val="A9B7C6"/>
                </a:solidFill>
              </a:rPr>
              <a:t>)</a:t>
            </a:r>
            <a:endParaRPr>
              <a:solidFill>
                <a:srgbClr val="A9B7C6"/>
              </a:solidFill>
            </a:endParaRPr>
          </a:p>
          <a:p>
            <a:pPr indent="0" lvl="0" marL="0" rtl="0" algn="l">
              <a:spcBef>
                <a:spcPts val="0"/>
              </a:spcBef>
              <a:spcAft>
                <a:spcPts val="0"/>
              </a:spcAft>
              <a:buNone/>
            </a:pPr>
            <a:r>
              <a:rPr b="1" lang="en">
                <a:solidFill>
                  <a:srgbClr val="CC7832"/>
                </a:solidFill>
              </a:rPr>
              <a:t>export class </a:t>
            </a:r>
            <a:r>
              <a:rPr lang="en">
                <a:solidFill>
                  <a:srgbClr val="A9B7C6"/>
                </a:solidFill>
              </a:rPr>
              <a:t>HeroesController {</a:t>
            </a:r>
            <a:endParaRPr>
              <a:solidFill>
                <a:srgbClr val="A9B7C6"/>
              </a:solidFill>
            </a:endParaRPr>
          </a:p>
          <a:p>
            <a:pPr indent="0" lvl="0" marL="0" rtl="0" algn="l">
              <a:spcBef>
                <a:spcPts val="0"/>
              </a:spcBef>
              <a:spcAft>
                <a:spcPts val="0"/>
              </a:spcAft>
              <a:buNone/>
            </a:pPr>
            <a:r>
              <a:rPr b="1" lang="en">
                <a:solidFill>
                  <a:srgbClr val="CC7832"/>
                </a:solidFill>
              </a:rPr>
              <a:t>    constructor</a:t>
            </a:r>
            <a:r>
              <a:rPr lang="en">
                <a:solidFill>
                  <a:srgbClr val="A9B7C6"/>
                </a:solidFill>
              </a:rPr>
              <a:t>(</a:t>
            </a:r>
            <a:r>
              <a:rPr b="1" lang="en">
                <a:solidFill>
                  <a:srgbClr val="CC7832"/>
                </a:solidFill>
              </a:rPr>
              <a:t>private </a:t>
            </a:r>
            <a:r>
              <a:rPr lang="en">
                <a:solidFill>
                  <a:srgbClr val="9876AA"/>
                </a:solidFill>
              </a:rPr>
              <a:t>heroesService</a:t>
            </a:r>
            <a:r>
              <a:rPr lang="en">
                <a:solidFill>
                  <a:srgbClr val="A9B7C6"/>
                </a:solidFill>
              </a:rPr>
              <a:t>: HeroesService) {</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BBB529"/>
                </a:solidFill>
              </a:rPr>
              <a:t>    @Get</a:t>
            </a:r>
            <a:r>
              <a:rPr lang="en">
                <a:solidFill>
                  <a:srgbClr val="A9B7C6"/>
                </a:solidFill>
              </a:rPr>
              <a:t>(</a:t>
            </a:r>
            <a:r>
              <a:rPr lang="en">
                <a:solidFill>
                  <a:srgbClr val="6A8759"/>
                </a:solidFill>
              </a:rPr>
              <a:t>'/'</a:t>
            </a:r>
            <a:r>
              <a:rPr lang="en">
                <a:solidFill>
                  <a:srgbClr val="A9B7C6"/>
                </a:solidFill>
              </a:rPr>
              <a:t>)</a:t>
            </a:r>
            <a:endParaRPr>
              <a:solidFill>
                <a:srgbClr val="A9B7C6"/>
              </a:solidFill>
            </a:endParaRPr>
          </a:p>
          <a:p>
            <a:pPr indent="0" lvl="0" marL="0" rtl="0" algn="l">
              <a:spcBef>
                <a:spcPts val="0"/>
              </a:spcBef>
              <a:spcAft>
                <a:spcPts val="0"/>
              </a:spcAft>
              <a:buNone/>
            </a:pPr>
            <a:r>
              <a:rPr b="1" lang="en">
                <a:solidFill>
                  <a:srgbClr val="CC7832"/>
                </a:solidFill>
              </a:rPr>
              <a:t>    async </a:t>
            </a:r>
            <a:r>
              <a:rPr lang="en">
                <a:solidFill>
                  <a:srgbClr val="FFC66D"/>
                </a:solidFill>
              </a:rPr>
              <a:t>getAll</a:t>
            </a:r>
            <a:r>
              <a:rPr lang="en">
                <a:solidFill>
                  <a:srgbClr val="A9B7C6"/>
                </a:solidFill>
              </a:rPr>
              <a:t>(): Promise&lt;Array&lt;Hero&gt;&gt; {</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return await this</a:t>
            </a:r>
            <a:r>
              <a:rPr lang="en">
                <a:solidFill>
                  <a:srgbClr val="A9B7C6"/>
                </a:solidFill>
              </a:rPr>
              <a:t>.</a:t>
            </a:r>
            <a:r>
              <a:rPr lang="en">
                <a:solidFill>
                  <a:srgbClr val="9876AA"/>
                </a:solidFill>
              </a:rPr>
              <a:t>heroesService</a:t>
            </a:r>
            <a:r>
              <a:rPr lang="en">
                <a:solidFill>
                  <a:srgbClr val="A9B7C6"/>
                </a:solidFill>
              </a:rPr>
              <a:t>.</a:t>
            </a:r>
            <a:r>
              <a:rPr lang="en">
                <a:solidFill>
                  <a:srgbClr val="FFC66D"/>
                </a:solidFill>
              </a:rPr>
              <a:t>getAllHeroes</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A9B7C6"/>
                </a:solidFill>
              </a:rPr>
              <a:t>    }</a:t>
            </a:r>
            <a:endParaRPr>
              <a:solidFill>
                <a:srgbClr val="A9B7C6"/>
              </a:solidFill>
            </a:endParaRPr>
          </a:p>
          <a:p>
            <a:pPr indent="0" lvl="0" marL="0" rtl="0" algn="l">
              <a:spcBef>
                <a:spcPts val="0"/>
              </a:spcBef>
              <a:spcAft>
                <a:spcPts val="0"/>
              </a:spcAft>
              <a:buNone/>
            </a:pP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8"/>
          <p:cNvPicPr preferRelativeResize="0"/>
          <p:nvPr/>
        </p:nvPicPr>
        <p:blipFill rotWithShape="1">
          <a:blip r:embed="rId3">
            <a:alphaModFix/>
          </a:blip>
          <a:srcRect b="25003" l="0" r="0" t="0"/>
          <a:stretch/>
        </p:blipFill>
        <p:spPr>
          <a:xfrm>
            <a:off x="0" y="0"/>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Role Based Authorization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7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 role guard</a:t>
            </a:r>
            <a:endParaRPr/>
          </a:p>
        </p:txBody>
      </p:sp>
      <p:sp>
        <p:nvSpPr>
          <p:cNvPr id="411" name="Google Shape;411;p73"/>
          <p:cNvSpPr txBox="1"/>
          <p:nvPr/>
        </p:nvSpPr>
        <p:spPr>
          <a:xfrm>
            <a:off x="311700" y="381000"/>
            <a:ext cx="7211100" cy="38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BB529"/>
                </a:solidFill>
              </a:rPr>
              <a:t>@Injectable</a:t>
            </a:r>
            <a:r>
              <a:rPr lang="en" sz="1300">
                <a:solidFill>
                  <a:srgbClr val="A9B7C6"/>
                </a:solidFill>
              </a:rPr>
              <a:t>()</a:t>
            </a:r>
            <a:endParaRPr sz="1300">
              <a:solidFill>
                <a:srgbClr val="A9B7C6"/>
              </a:solidFill>
            </a:endParaRPr>
          </a:p>
          <a:p>
            <a:pPr indent="0" lvl="0" marL="0" rtl="0" algn="l">
              <a:spcBef>
                <a:spcPts val="0"/>
              </a:spcBef>
              <a:spcAft>
                <a:spcPts val="0"/>
              </a:spcAft>
              <a:buNone/>
            </a:pPr>
            <a:r>
              <a:rPr b="1" lang="en" sz="1300">
                <a:solidFill>
                  <a:srgbClr val="CC7832"/>
                </a:solidFill>
              </a:rPr>
              <a:t>export class </a:t>
            </a:r>
            <a:r>
              <a:rPr lang="en" sz="1300">
                <a:solidFill>
                  <a:srgbClr val="A9B7C6"/>
                </a:solidFill>
              </a:rPr>
              <a:t>RolesGuard </a:t>
            </a:r>
            <a:r>
              <a:rPr b="1" lang="en" sz="1300">
                <a:solidFill>
                  <a:srgbClr val="CC7832"/>
                </a:solidFill>
              </a:rPr>
              <a:t>implements </a:t>
            </a:r>
            <a:r>
              <a:rPr lang="en" sz="1300">
                <a:solidFill>
                  <a:srgbClr val="A9B7C6"/>
                </a:solidFill>
              </a:rPr>
              <a:t>CanActivate {</a:t>
            </a:r>
            <a:endParaRPr sz="1300">
              <a:solidFill>
                <a:srgbClr val="A9B7C6"/>
              </a:solidFill>
            </a:endParaRPr>
          </a:p>
          <a:p>
            <a:pPr indent="0" lvl="0" marL="0" rtl="0" algn="l">
              <a:spcBef>
                <a:spcPts val="0"/>
              </a:spcBef>
              <a:spcAft>
                <a:spcPts val="0"/>
              </a:spcAft>
              <a:buNone/>
            </a:pPr>
            <a:r>
              <a:rPr lang="en" sz="1300">
                <a:solidFill>
                  <a:srgbClr val="A9B7C6"/>
                </a:solidFill>
              </a:rPr>
              <a:t>   </a:t>
            </a:r>
            <a:r>
              <a:rPr b="1" lang="en" sz="1300">
                <a:solidFill>
                  <a:srgbClr val="CC7832"/>
                </a:solidFill>
              </a:rPr>
              <a:t>constructor</a:t>
            </a:r>
            <a:r>
              <a:rPr lang="en" sz="1300">
                <a:solidFill>
                  <a:srgbClr val="A9B7C6"/>
                </a:solidFill>
              </a:rPr>
              <a:t>(</a:t>
            </a:r>
            <a:r>
              <a:rPr b="1" lang="en" sz="1300">
                <a:solidFill>
                  <a:srgbClr val="CC7832"/>
                </a:solidFill>
              </a:rPr>
              <a:t>private readonly </a:t>
            </a:r>
            <a:r>
              <a:rPr lang="en" sz="1300">
                <a:solidFill>
                  <a:srgbClr val="9876AA"/>
                </a:solidFill>
              </a:rPr>
              <a:t>reflector</a:t>
            </a:r>
            <a:r>
              <a:rPr lang="en" sz="1300">
                <a:solidFill>
                  <a:srgbClr val="A9B7C6"/>
                </a:solidFill>
              </a:rPr>
              <a:t>: Reflector) {}</a:t>
            </a:r>
            <a:endParaRPr sz="1300">
              <a:solidFill>
                <a:srgbClr val="A9B7C6"/>
              </a:solidFill>
            </a:endParaRPr>
          </a:p>
          <a:p>
            <a:pPr indent="0" lvl="0" marL="0" rtl="0" algn="l">
              <a:spcBef>
                <a:spcPts val="0"/>
              </a:spcBef>
              <a:spcAft>
                <a:spcPts val="0"/>
              </a:spcAft>
              <a:buNone/>
            </a:pPr>
            <a:r>
              <a:t/>
            </a:r>
            <a:endParaRPr sz="1300">
              <a:solidFill>
                <a:srgbClr val="A9B7C6"/>
              </a:solidFill>
            </a:endParaRPr>
          </a:p>
          <a:p>
            <a:pPr indent="0" lvl="0" marL="0" rtl="0" algn="l">
              <a:spcBef>
                <a:spcPts val="0"/>
              </a:spcBef>
              <a:spcAft>
                <a:spcPts val="0"/>
              </a:spcAft>
              <a:buNone/>
            </a:pPr>
            <a:r>
              <a:rPr lang="en" sz="1300">
                <a:solidFill>
                  <a:srgbClr val="A9B7C6"/>
                </a:solidFill>
              </a:rPr>
              <a:t>   </a:t>
            </a:r>
            <a:r>
              <a:rPr lang="en" sz="1300">
                <a:solidFill>
                  <a:srgbClr val="FFC66D"/>
                </a:solidFill>
              </a:rPr>
              <a:t>canActivate</a:t>
            </a:r>
            <a:r>
              <a:rPr lang="en" sz="1300">
                <a:solidFill>
                  <a:srgbClr val="A9B7C6"/>
                </a:solidFill>
              </a:rPr>
              <a:t>(context: ExecutionContext): </a:t>
            </a:r>
            <a:r>
              <a:rPr b="1" lang="en" sz="1300">
                <a:solidFill>
                  <a:srgbClr val="CC7832"/>
                </a:solidFill>
              </a:rPr>
              <a:t>boolean </a:t>
            </a:r>
            <a:r>
              <a:rPr lang="en" sz="1300">
                <a:solidFill>
                  <a:srgbClr val="A9B7C6"/>
                </a:solidFill>
              </a:rPr>
              <a:t>{</a:t>
            </a:r>
            <a:endParaRPr sz="1300">
              <a:solidFill>
                <a:srgbClr val="A9B7C6"/>
              </a:solidFill>
            </a:endParaRPr>
          </a:p>
          <a:p>
            <a:pPr indent="0" lvl="0" marL="0" rtl="0" algn="l">
              <a:spcBef>
                <a:spcPts val="0"/>
              </a:spcBef>
              <a:spcAft>
                <a:spcPts val="0"/>
              </a:spcAft>
              <a:buNone/>
            </a:pPr>
            <a:r>
              <a:rPr lang="en" sz="1300">
                <a:solidFill>
                  <a:srgbClr val="A9B7C6"/>
                </a:solidFill>
              </a:rPr>
              <a:t>       </a:t>
            </a:r>
            <a:r>
              <a:rPr b="1" lang="en" sz="1300">
                <a:solidFill>
                  <a:srgbClr val="CC7832"/>
                </a:solidFill>
              </a:rPr>
              <a:t>const </a:t>
            </a:r>
            <a:r>
              <a:rPr lang="en" sz="1300">
                <a:solidFill>
                  <a:srgbClr val="A9B7C6"/>
                </a:solidFill>
              </a:rPr>
              <a:t>roles = </a:t>
            </a:r>
            <a:r>
              <a:rPr b="1" lang="en" sz="1300">
                <a:solidFill>
                  <a:srgbClr val="CC7832"/>
                </a:solidFill>
              </a:rPr>
              <a:t>this</a:t>
            </a:r>
            <a:r>
              <a:rPr lang="en" sz="1300">
                <a:solidFill>
                  <a:srgbClr val="A9B7C6"/>
                </a:solidFill>
              </a:rPr>
              <a:t>.</a:t>
            </a:r>
            <a:r>
              <a:rPr lang="en" sz="1300">
                <a:solidFill>
                  <a:srgbClr val="9876AA"/>
                </a:solidFill>
              </a:rPr>
              <a:t>reflector</a:t>
            </a:r>
            <a:r>
              <a:rPr lang="en" sz="1300">
                <a:solidFill>
                  <a:srgbClr val="A9B7C6"/>
                </a:solidFill>
              </a:rPr>
              <a:t>.</a:t>
            </a:r>
            <a:r>
              <a:rPr lang="en" sz="1300">
                <a:solidFill>
                  <a:srgbClr val="FFC66D"/>
                </a:solidFill>
              </a:rPr>
              <a:t>get</a:t>
            </a:r>
            <a:r>
              <a:rPr lang="en" sz="1300">
                <a:solidFill>
                  <a:srgbClr val="A9B7C6"/>
                </a:solidFill>
              </a:rPr>
              <a:t>&lt;</a:t>
            </a:r>
            <a:r>
              <a:rPr b="1" lang="en" sz="1300">
                <a:solidFill>
                  <a:srgbClr val="CC7832"/>
                </a:solidFill>
              </a:rPr>
              <a:t>string</a:t>
            </a:r>
            <a:r>
              <a:rPr lang="en" sz="1300">
                <a:solidFill>
                  <a:srgbClr val="A9B7C6"/>
                </a:solidFill>
              </a:rPr>
              <a:t>[]&gt;(</a:t>
            </a:r>
            <a:r>
              <a:rPr lang="en" sz="1300">
                <a:solidFill>
                  <a:srgbClr val="6A8759"/>
                </a:solidFill>
              </a:rPr>
              <a:t>'roles'</a:t>
            </a:r>
            <a:r>
              <a:rPr lang="en" sz="1300">
                <a:solidFill>
                  <a:srgbClr val="CC7832"/>
                </a:solidFill>
              </a:rPr>
              <a:t>, </a:t>
            </a:r>
            <a:r>
              <a:rPr lang="en" sz="1300">
                <a:solidFill>
                  <a:srgbClr val="A9B7C6"/>
                </a:solidFill>
              </a:rPr>
              <a:t>context.</a:t>
            </a:r>
            <a:r>
              <a:rPr lang="en" sz="1300">
                <a:solidFill>
                  <a:srgbClr val="FFC66D"/>
                </a:solidFill>
              </a:rPr>
              <a:t>getHandler</a:t>
            </a:r>
            <a:r>
              <a:rPr lang="en" sz="1300">
                <a:solidFill>
                  <a:srgbClr val="A9B7C6"/>
                </a:solidFill>
              </a:rPr>
              <a:t>())</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b="1" lang="en" sz="1300">
                <a:solidFill>
                  <a:srgbClr val="CC7832"/>
                </a:solidFill>
              </a:rPr>
              <a:t>if </a:t>
            </a:r>
            <a:r>
              <a:rPr lang="en" sz="1300">
                <a:solidFill>
                  <a:srgbClr val="A9B7C6"/>
                </a:solidFill>
              </a:rPr>
              <a:t>(!roles) {</a:t>
            </a:r>
            <a:endParaRPr sz="1300">
              <a:solidFill>
                <a:srgbClr val="A9B7C6"/>
              </a:solidFill>
            </a:endParaRPr>
          </a:p>
          <a:p>
            <a:pPr indent="0" lvl="0" marL="0" rtl="0" algn="l">
              <a:spcBef>
                <a:spcPts val="0"/>
              </a:spcBef>
              <a:spcAft>
                <a:spcPts val="0"/>
              </a:spcAft>
              <a:buNone/>
            </a:pPr>
            <a:r>
              <a:rPr lang="en" sz="1300">
                <a:solidFill>
                  <a:srgbClr val="A9B7C6"/>
                </a:solidFill>
              </a:rPr>
              <a:t>           </a:t>
            </a:r>
            <a:r>
              <a:rPr b="1" lang="en" sz="1300">
                <a:solidFill>
                  <a:srgbClr val="CC7832"/>
                </a:solidFill>
              </a:rPr>
              <a:t>return true</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A9B7C6"/>
                </a:solidFill>
              </a:rPr>
              <a:t>}</a:t>
            </a:r>
            <a:endParaRPr sz="1300">
              <a:solidFill>
                <a:srgbClr val="A9B7C6"/>
              </a:solidFill>
            </a:endParaRPr>
          </a:p>
          <a:p>
            <a:pPr indent="0" lvl="0" marL="0" rtl="0" algn="l">
              <a:spcBef>
                <a:spcPts val="0"/>
              </a:spcBef>
              <a:spcAft>
                <a:spcPts val="0"/>
              </a:spcAft>
              <a:buNone/>
            </a:pPr>
            <a:r>
              <a:rPr lang="en" sz="1300">
                <a:solidFill>
                  <a:srgbClr val="A9B7C6"/>
                </a:solidFill>
              </a:rPr>
              <a:t>       </a:t>
            </a:r>
            <a:r>
              <a:rPr b="1" lang="en" sz="1300">
                <a:solidFill>
                  <a:srgbClr val="CC7832"/>
                </a:solidFill>
              </a:rPr>
              <a:t>const </a:t>
            </a:r>
            <a:r>
              <a:rPr lang="en" sz="1300">
                <a:solidFill>
                  <a:srgbClr val="A9B7C6"/>
                </a:solidFill>
              </a:rPr>
              <a:t>request = context.</a:t>
            </a:r>
            <a:r>
              <a:rPr lang="en" sz="1300">
                <a:solidFill>
                  <a:srgbClr val="FFC66D"/>
                </a:solidFill>
              </a:rPr>
              <a:t>switchToHttp</a:t>
            </a:r>
            <a:r>
              <a:rPr lang="en" sz="1300">
                <a:solidFill>
                  <a:srgbClr val="A9B7C6"/>
                </a:solidFill>
              </a:rPr>
              <a:t>().</a:t>
            </a:r>
            <a:r>
              <a:rPr lang="en" sz="1300">
                <a:solidFill>
                  <a:srgbClr val="FFC66D"/>
                </a:solidFill>
              </a:rPr>
              <a:t>getRequest</a:t>
            </a:r>
            <a:r>
              <a:rPr lang="en" sz="1300">
                <a:solidFill>
                  <a:srgbClr val="A9B7C6"/>
                </a:solidFill>
              </a:rPr>
              <a:t>()</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b="1" lang="en" sz="1300">
                <a:solidFill>
                  <a:srgbClr val="CC7832"/>
                </a:solidFill>
              </a:rPr>
              <a:t>const </a:t>
            </a:r>
            <a:r>
              <a:rPr lang="en" sz="1300">
                <a:solidFill>
                  <a:srgbClr val="A9B7C6"/>
                </a:solidFill>
              </a:rPr>
              <a:t>user = request.</a:t>
            </a:r>
            <a:r>
              <a:rPr lang="en" sz="1300">
                <a:solidFill>
                  <a:srgbClr val="9876AA"/>
                </a:solidFill>
              </a:rPr>
              <a:t>user</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b="1" lang="en" sz="1300">
                <a:solidFill>
                  <a:srgbClr val="CC7832"/>
                </a:solidFill>
              </a:rPr>
              <a:t>const </a:t>
            </a:r>
            <a:r>
              <a:rPr lang="en" sz="1300">
                <a:solidFill>
                  <a:srgbClr val="FFC66D"/>
                </a:solidFill>
              </a:rPr>
              <a:t>hasRole </a:t>
            </a:r>
            <a:r>
              <a:rPr lang="en" sz="1300">
                <a:solidFill>
                  <a:srgbClr val="A9B7C6"/>
                </a:solidFill>
              </a:rPr>
              <a:t>= () =&gt; user.</a:t>
            </a:r>
            <a:r>
              <a:rPr lang="en" sz="1300">
                <a:solidFill>
                  <a:srgbClr val="9876AA"/>
                </a:solidFill>
              </a:rPr>
              <a:t>roles</a:t>
            </a:r>
            <a:r>
              <a:rPr lang="en" sz="1300">
                <a:solidFill>
                  <a:srgbClr val="A9B7C6"/>
                </a:solidFill>
              </a:rPr>
              <a:t>.</a:t>
            </a:r>
            <a:r>
              <a:rPr lang="en" sz="1300">
                <a:solidFill>
                  <a:srgbClr val="FFC66D"/>
                </a:solidFill>
              </a:rPr>
              <a:t>some</a:t>
            </a:r>
            <a:r>
              <a:rPr lang="en" sz="1300">
                <a:solidFill>
                  <a:srgbClr val="A9B7C6"/>
                </a:solidFill>
              </a:rPr>
              <a:t>((role) =&gt; {</a:t>
            </a:r>
            <a:endParaRPr sz="1300">
              <a:solidFill>
                <a:srgbClr val="A9B7C6"/>
              </a:solidFill>
            </a:endParaRPr>
          </a:p>
          <a:p>
            <a:pPr indent="0" lvl="0" marL="0" rtl="0" algn="l">
              <a:spcBef>
                <a:spcPts val="0"/>
              </a:spcBef>
              <a:spcAft>
                <a:spcPts val="0"/>
              </a:spcAft>
              <a:buNone/>
            </a:pPr>
            <a:r>
              <a:rPr lang="en" sz="1300">
                <a:solidFill>
                  <a:srgbClr val="A9B7C6"/>
                </a:solidFill>
              </a:rPr>
              <a:t>          </a:t>
            </a:r>
            <a:r>
              <a:rPr b="1" lang="en" sz="1300">
                <a:solidFill>
                  <a:srgbClr val="CC7832"/>
                </a:solidFill>
              </a:rPr>
              <a:t>return </a:t>
            </a:r>
            <a:r>
              <a:rPr lang="en" sz="1300">
                <a:solidFill>
                  <a:srgbClr val="A9B7C6"/>
                </a:solidFill>
              </a:rPr>
              <a:t>!!roles.</a:t>
            </a:r>
            <a:r>
              <a:rPr lang="en" sz="1300">
                <a:solidFill>
                  <a:srgbClr val="FFC66D"/>
                </a:solidFill>
              </a:rPr>
              <a:t>find</a:t>
            </a:r>
            <a:r>
              <a:rPr lang="en" sz="1300">
                <a:solidFill>
                  <a:srgbClr val="A9B7C6"/>
                </a:solidFill>
              </a:rPr>
              <a:t>((item) =&gt; {</a:t>
            </a:r>
            <a:endParaRPr sz="1300">
              <a:solidFill>
                <a:srgbClr val="A9B7C6"/>
              </a:solidFill>
            </a:endParaRPr>
          </a:p>
          <a:p>
            <a:pPr indent="0" lvl="0" marL="0" rtl="0" algn="l">
              <a:spcBef>
                <a:spcPts val="0"/>
              </a:spcBef>
              <a:spcAft>
                <a:spcPts val="0"/>
              </a:spcAft>
              <a:buNone/>
            </a:pPr>
            <a:r>
              <a:rPr lang="en" sz="1300">
                <a:solidFill>
                  <a:srgbClr val="A9B7C6"/>
                </a:solidFill>
              </a:rPr>
              <a:t>              </a:t>
            </a:r>
            <a:r>
              <a:rPr b="1" lang="en" sz="1300">
                <a:solidFill>
                  <a:srgbClr val="CC7832"/>
                </a:solidFill>
              </a:rPr>
              <a:t>return </a:t>
            </a:r>
            <a:r>
              <a:rPr lang="en" sz="1300">
                <a:solidFill>
                  <a:srgbClr val="A9B7C6"/>
                </a:solidFill>
              </a:rPr>
              <a:t>item === role.</a:t>
            </a:r>
            <a:r>
              <a:rPr lang="en" sz="1300">
                <a:solidFill>
                  <a:srgbClr val="9876AA"/>
                </a:solidFill>
              </a:rPr>
              <a:t>name</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A9B7C6"/>
                </a:solidFill>
              </a:rPr>
              <a:t>})</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A9B7C6"/>
                </a:solidFill>
              </a:rPr>
              <a:t>})</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b="1" lang="en" sz="1300">
                <a:solidFill>
                  <a:srgbClr val="CC7832"/>
                </a:solidFill>
              </a:rPr>
              <a:t>return </a:t>
            </a:r>
            <a:r>
              <a:rPr lang="en" sz="1300">
                <a:solidFill>
                  <a:srgbClr val="A9B7C6"/>
                </a:solidFill>
              </a:rPr>
              <a:t>user &amp;&amp; user.</a:t>
            </a:r>
            <a:r>
              <a:rPr lang="en" sz="1300">
                <a:solidFill>
                  <a:srgbClr val="9876AA"/>
                </a:solidFill>
              </a:rPr>
              <a:t>roles </a:t>
            </a:r>
            <a:r>
              <a:rPr lang="en" sz="1300">
                <a:solidFill>
                  <a:srgbClr val="A9B7C6"/>
                </a:solidFill>
              </a:rPr>
              <a:t>&amp;&amp; </a:t>
            </a:r>
            <a:r>
              <a:rPr lang="en" sz="1300">
                <a:solidFill>
                  <a:srgbClr val="FFC66D"/>
                </a:solidFill>
              </a:rPr>
              <a:t>hasRole</a:t>
            </a:r>
            <a:r>
              <a:rPr lang="en" sz="1300">
                <a:solidFill>
                  <a:srgbClr val="A9B7C6"/>
                </a:solidFill>
              </a:rPr>
              <a:t>()</a:t>
            </a:r>
            <a:r>
              <a:rPr lang="en" sz="1300">
                <a:solidFill>
                  <a:srgbClr val="CC7832"/>
                </a:solidFill>
              </a:rPr>
              <a:t>;</a:t>
            </a:r>
            <a:endParaRPr sz="1300">
              <a:solidFill>
                <a:srgbClr val="CC7832"/>
              </a:solidFill>
            </a:endParaRPr>
          </a:p>
          <a:p>
            <a:pPr indent="0" lvl="0" marL="0" rtl="0" algn="l">
              <a:spcBef>
                <a:spcPts val="0"/>
              </a:spcBef>
              <a:spcAft>
                <a:spcPts val="0"/>
              </a:spcAft>
              <a:buNone/>
            </a:pPr>
            <a:r>
              <a:rPr lang="en" sz="1300">
                <a:solidFill>
                  <a:srgbClr val="CC7832"/>
                </a:solidFill>
              </a:rPr>
              <a:t>   </a:t>
            </a:r>
            <a:r>
              <a:rPr lang="en" sz="1300">
                <a:solidFill>
                  <a:srgbClr val="A9B7C6"/>
                </a:solidFill>
              </a:rPr>
              <a:t>}</a:t>
            </a:r>
            <a:endParaRPr sz="1300">
              <a:solidFill>
                <a:srgbClr val="A9B7C6"/>
              </a:solidFill>
            </a:endParaRPr>
          </a:p>
          <a:p>
            <a:pPr indent="0" lvl="0" marL="0" rtl="0" algn="l">
              <a:spcBef>
                <a:spcPts val="0"/>
              </a:spcBef>
              <a:spcAft>
                <a:spcPts val="0"/>
              </a:spcAft>
              <a:buNone/>
            </a:pPr>
            <a:r>
              <a:rPr lang="en" sz="1300">
                <a:solidFill>
                  <a:srgbClr val="A9B7C6"/>
                </a:solidFill>
              </a:rPr>
              <a:t>}</a:t>
            </a:r>
            <a:endParaRPr sz="1300">
              <a:solidFill>
                <a:srgbClr val="A9B7C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7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Control access at the endpoint level</a:t>
            </a:r>
            <a:endParaRPr/>
          </a:p>
        </p:txBody>
      </p:sp>
      <p:sp>
        <p:nvSpPr>
          <p:cNvPr id="417" name="Google Shape;417;p74"/>
          <p:cNvSpPr txBox="1"/>
          <p:nvPr/>
        </p:nvSpPr>
        <p:spPr>
          <a:xfrm>
            <a:off x="311700" y="413425"/>
            <a:ext cx="7478400" cy="3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BB529"/>
                </a:solidFill>
              </a:rPr>
              <a:t>@UseGuards</a:t>
            </a:r>
            <a:r>
              <a:rPr lang="en">
                <a:solidFill>
                  <a:srgbClr val="A9B7C6"/>
                </a:solidFill>
              </a:rPr>
              <a:t>(AuthGuard(</a:t>
            </a:r>
            <a:r>
              <a:rPr lang="en">
                <a:solidFill>
                  <a:srgbClr val="6A8759"/>
                </a:solidFill>
              </a:rPr>
              <a:t>'jwt'</a:t>
            </a:r>
            <a:r>
              <a:rPr lang="en">
                <a:solidFill>
                  <a:srgbClr val="A9B7C6"/>
                </a:solidFill>
              </a:rPr>
              <a:t>)</a:t>
            </a:r>
            <a:r>
              <a:rPr lang="en">
                <a:solidFill>
                  <a:srgbClr val="CC7832"/>
                </a:solidFill>
              </a:rPr>
              <a:t>, </a:t>
            </a:r>
            <a:r>
              <a:rPr lang="en">
                <a:solidFill>
                  <a:srgbClr val="A9B7C6"/>
                </a:solidFill>
              </a:rPr>
              <a:t>RolesGuard)</a:t>
            </a:r>
            <a:endParaRPr>
              <a:solidFill>
                <a:srgbClr val="A9B7C6"/>
              </a:solidFill>
            </a:endParaRPr>
          </a:p>
          <a:p>
            <a:pPr indent="0" lvl="0" marL="0" rtl="0" algn="l">
              <a:spcBef>
                <a:spcPts val="0"/>
              </a:spcBef>
              <a:spcAft>
                <a:spcPts val="0"/>
              </a:spcAft>
              <a:buNone/>
            </a:pPr>
            <a:r>
              <a:rPr lang="en">
                <a:solidFill>
                  <a:srgbClr val="BBB529"/>
                </a:solidFill>
              </a:rPr>
              <a:t>@Controller</a:t>
            </a:r>
            <a:r>
              <a:rPr lang="en">
                <a:solidFill>
                  <a:srgbClr val="A9B7C6"/>
                </a:solidFill>
              </a:rPr>
              <a:t>(</a:t>
            </a:r>
            <a:r>
              <a:rPr lang="en">
                <a:solidFill>
                  <a:srgbClr val="6A8759"/>
                </a:solidFill>
              </a:rPr>
              <a:t>'heroes'</a:t>
            </a:r>
            <a:r>
              <a:rPr lang="en">
                <a:solidFill>
                  <a:srgbClr val="A9B7C6"/>
                </a:solidFill>
              </a:rPr>
              <a:t>)</a:t>
            </a:r>
            <a:endParaRPr>
              <a:solidFill>
                <a:srgbClr val="A9B7C6"/>
              </a:solidFill>
            </a:endParaRPr>
          </a:p>
          <a:p>
            <a:pPr indent="0" lvl="0" marL="0" rtl="0" algn="l">
              <a:spcBef>
                <a:spcPts val="0"/>
              </a:spcBef>
              <a:spcAft>
                <a:spcPts val="0"/>
              </a:spcAft>
              <a:buNone/>
            </a:pPr>
            <a:r>
              <a:rPr b="1" lang="en">
                <a:solidFill>
                  <a:srgbClr val="CC7832"/>
                </a:solidFill>
              </a:rPr>
              <a:t>export class </a:t>
            </a:r>
            <a:r>
              <a:rPr lang="en">
                <a:solidFill>
                  <a:srgbClr val="A9B7C6"/>
                </a:solidFill>
              </a:rPr>
              <a:t>HeroesController {</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constructor</a:t>
            </a:r>
            <a:r>
              <a:rPr lang="en">
                <a:solidFill>
                  <a:srgbClr val="A9B7C6"/>
                </a:solidFill>
              </a:rPr>
              <a:t>(</a:t>
            </a:r>
            <a:r>
              <a:rPr b="1" lang="en">
                <a:solidFill>
                  <a:srgbClr val="CC7832"/>
                </a:solidFill>
              </a:rPr>
              <a:t>private </a:t>
            </a:r>
            <a:r>
              <a:rPr lang="en">
                <a:solidFill>
                  <a:srgbClr val="9876AA"/>
                </a:solidFill>
              </a:rPr>
              <a:t>heroesService</a:t>
            </a:r>
            <a:r>
              <a:rPr lang="en">
                <a:solidFill>
                  <a:srgbClr val="A9B7C6"/>
                </a:solidFill>
              </a:rPr>
              <a:t>: HeroesService) {</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BBB529"/>
                </a:solidFill>
              </a:rPr>
              <a:t>@Roles</a:t>
            </a:r>
            <a:r>
              <a:rPr lang="en">
                <a:solidFill>
                  <a:srgbClr val="A9B7C6"/>
                </a:solidFill>
              </a:rPr>
              <a:t>(</a:t>
            </a:r>
            <a:r>
              <a:rPr lang="en">
                <a:solidFill>
                  <a:srgbClr val="6A8759"/>
                </a:solidFill>
              </a:rPr>
              <a:t>'admin'</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BBB529"/>
                </a:solidFill>
              </a:rPr>
              <a:t>@Delete</a:t>
            </a:r>
            <a:r>
              <a:rPr lang="en">
                <a:solidFill>
                  <a:srgbClr val="A9B7C6"/>
                </a:solidFill>
              </a:rPr>
              <a:t>(</a:t>
            </a:r>
            <a:r>
              <a:rPr lang="en">
                <a:solidFill>
                  <a:srgbClr val="6A8759"/>
                </a:solidFill>
              </a:rPr>
              <a:t>'/:id'</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b="1" lang="en">
                <a:solidFill>
                  <a:srgbClr val="CC7832"/>
                </a:solidFill>
              </a:rPr>
              <a:t>async </a:t>
            </a:r>
            <a:r>
              <a:rPr b="1" lang="en">
                <a:solidFill>
                  <a:srgbClr val="FFC66D"/>
                </a:solidFill>
              </a:rPr>
              <a:t>delete</a:t>
            </a:r>
            <a:r>
              <a:rPr lang="en">
                <a:solidFill>
                  <a:srgbClr val="A9B7C6"/>
                </a:solidFill>
              </a:rPr>
              <a:t>(</a:t>
            </a:r>
            <a:r>
              <a:rPr lang="en">
                <a:solidFill>
                  <a:srgbClr val="BBB529"/>
                </a:solidFill>
              </a:rPr>
              <a:t>@Param</a:t>
            </a:r>
            <a:r>
              <a:rPr lang="en">
                <a:solidFill>
                  <a:srgbClr val="A9B7C6"/>
                </a:solidFill>
              </a:rPr>
              <a:t>(</a:t>
            </a:r>
            <a:r>
              <a:rPr lang="en">
                <a:solidFill>
                  <a:srgbClr val="6A8759"/>
                </a:solidFill>
              </a:rPr>
              <a:t>'id'</a:t>
            </a:r>
            <a:r>
              <a:rPr lang="en">
                <a:solidFill>
                  <a:srgbClr val="A9B7C6"/>
                </a:solidFill>
              </a:rPr>
              <a:t>)id: </a:t>
            </a:r>
            <a:r>
              <a:rPr b="1" lang="en">
                <a:solidFill>
                  <a:srgbClr val="CC7832"/>
                </a:solidFill>
              </a:rPr>
              <a:t>string</a:t>
            </a:r>
            <a:r>
              <a:rPr lang="en">
                <a:solidFill>
                  <a:srgbClr val="A9B7C6"/>
                </a:solidFill>
              </a:rPr>
              <a:t>) {</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const </a:t>
            </a:r>
            <a:r>
              <a:rPr lang="en">
                <a:solidFill>
                  <a:srgbClr val="A9B7C6"/>
                </a:solidFill>
              </a:rPr>
              <a:t>deletedHero = </a:t>
            </a:r>
            <a:r>
              <a:rPr b="1" lang="en">
                <a:solidFill>
                  <a:srgbClr val="CC7832"/>
                </a:solidFill>
              </a:rPr>
              <a:t>await this</a:t>
            </a:r>
            <a:r>
              <a:rPr lang="en">
                <a:solidFill>
                  <a:srgbClr val="A9B7C6"/>
                </a:solidFill>
              </a:rPr>
              <a:t>.</a:t>
            </a:r>
            <a:r>
              <a:rPr lang="en">
                <a:solidFill>
                  <a:srgbClr val="9876AA"/>
                </a:solidFill>
              </a:rPr>
              <a:t>heroesService</a:t>
            </a:r>
            <a:r>
              <a:rPr lang="en">
                <a:solidFill>
                  <a:srgbClr val="A9B7C6"/>
                </a:solidFill>
              </a:rPr>
              <a:t>.</a:t>
            </a:r>
            <a:r>
              <a:rPr lang="en">
                <a:solidFill>
                  <a:srgbClr val="FFC66D"/>
                </a:solidFill>
              </a:rPr>
              <a:t>deleteHero</a:t>
            </a:r>
            <a:r>
              <a:rPr lang="en">
                <a:solidFill>
                  <a:srgbClr val="A9B7C6"/>
                </a:solidFill>
              </a:rPr>
              <a:t>(id)</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      </a:t>
            </a:r>
            <a:r>
              <a:rPr b="1" lang="en">
                <a:solidFill>
                  <a:srgbClr val="CC7832"/>
                </a:solidFill>
              </a:rPr>
              <a:t>if </a:t>
            </a:r>
            <a:r>
              <a:rPr lang="en">
                <a:solidFill>
                  <a:srgbClr val="A9B7C6"/>
                </a:solidFill>
              </a:rPr>
              <a:t>(deletedHero)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b="1" lang="en">
                <a:solidFill>
                  <a:srgbClr val="CC7832"/>
                </a:solidFill>
              </a:rPr>
              <a:t>return </a:t>
            </a:r>
            <a:r>
              <a:rPr lang="en">
                <a:solidFill>
                  <a:srgbClr val="A9B7C6"/>
                </a:solidFill>
              </a:rPr>
              <a:t>HttpStatus.</a:t>
            </a:r>
            <a:r>
              <a:rPr i="1" lang="en">
                <a:solidFill>
                  <a:srgbClr val="9876AA"/>
                </a:solidFill>
              </a:rPr>
              <a:t>NO_CONTENT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      </a:t>
            </a:r>
            <a:r>
              <a:rPr lang="en">
                <a:solidFill>
                  <a:srgbClr val="A9B7C6"/>
                </a:solidFill>
              </a:rPr>
              <a:t>} </a:t>
            </a:r>
            <a:r>
              <a:rPr b="1" lang="en">
                <a:solidFill>
                  <a:srgbClr val="CC7832"/>
                </a:solidFill>
              </a:rPr>
              <a:t>else </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lang="en">
                <a:solidFill>
                  <a:srgbClr val="A9B7C6"/>
                </a:solidFill>
              </a:rPr>
              <a:t> </a:t>
            </a:r>
            <a:r>
              <a:rPr lang="en">
                <a:solidFill>
                  <a:srgbClr val="A9B7C6"/>
                </a:solidFill>
              </a:rPr>
              <a:t>   </a:t>
            </a:r>
            <a:r>
              <a:rPr b="1" lang="en">
                <a:solidFill>
                  <a:srgbClr val="CC7832"/>
                </a:solidFill>
              </a:rPr>
              <a:t>throw new </a:t>
            </a:r>
            <a:r>
              <a:rPr lang="en">
                <a:solidFill>
                  <a:srgbClr val="A9B7C6"/>
                </a:solidFill>
              </a:rPr>
              <a:t>HttpException({</a:t>
            </a:r>
            <a:r>
              <a:rPr lang="en">
                <a:solidFill>
                  <a:srgbClr val="9876AA"/>
                </a:solidFill>
              </a:rPr>
              <a:t>error</a:t>
            </a:r>
            <a:r>
              <a:rPr lang="en">
                <a:solidFill>
                  <a:srgbClr val="A9B7C6"/>
                </a:solidFill>
              </a:rPr>
              <a:t>: </a:t>
            </a:r>
            <a:r>
              <a:rPr lang="en">
                <a:solidFill>
                  <a:srgbClr val="6A8759"/>
                </a:solidFill>
              </a:rPr>
              <a:t>'Nothing to Delete'</a:t>
            </a:r>
            <a:r>
              <a:rPr lang="en">
                <a:solidFill>
                  <a:srgbClr val="A9B7C6"/>
                </a:solidFill>
              </a:rPr>
              <a:t>}</a:t>
            </a:r>
            <a:r>
              <a:rPr lang="en">
                <a:solidFill>
                  <a:srgbClr val="CC7832"/>
                </a:solidFill>
              </a:rPr>
              <a:t>, </a:t>
            </a:r>
            <a:r>
              <a:rPr lang="en">
                <a:solidFill>
                  <a:srgbClr val="A9B7C6"/>
                </a:solidFill>
              </a:rPr>
              <a:t>HttpStatus.</a:t>
            </a:r>
            <a:r>
              <a:rPr i="1" lang="en">
                <a:solidFill>
                  <a:srgbClr val="9876AA"/>
                </a:solidFill>
              </a:rPr>
              <a:t>NOT_FOUND</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      </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a:t>
            </a:r>
            <a:endParaRPr>
              <a:solidFill>
                <a:srgbClr val="A9B7C6"/>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to Log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Default Logger</a:t>
            </a:r>
            <a:endParaRPr/>
          </a:p>
        </p:txBody>
      </p:sp>
      <p:sp>
        <p:nvSpPr>
          <p:cNvPr id="428" name="Google Shape;428;p76"/>
          <p:cNvSpPr txBox="1"/>
          <p:nvPr/>
        </p:nvSpPr>
        <p:spPr>
          <a:xfrm>
            <a:off x="311700" y="980875"/>
            <a:ext cx="5387100" cy="11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7832"/>
                </a:solidFill>
              </a:rPr>
              <a:t>import </a:t>
            </a:r>
            <a:r>
              <a:rPr lang="en" sz="1800">
                <a:solidFill>
                  <a:srgbClr val="A9B7C6"/>
                </a:solidFill>
              </a:rPr>
              <a:t>{Logger} </a:t>
            </a:r>
            <a:r>
              <a:rPr b="1" lang="en" sz="1800">
                <a:solidFill>
                  <a:srgbClr val="CC7832"/>
                </a:solidFill>
              </a:rPr>
              <a:t>from </a:t>
            </a:r>
            <a:r>
              <a:rPr lang="en" sz="1800">
                <a:solidFill>
                  <a:srgbClr val="6A8759"/>
                </a:solidFill>
              </a:rPr>
              <a:t>'@nestjs/common'</a:t>
            </a:r>
            <a:r>
              <a:rPr lang="en" sz="1800">
                <a:solidFill>
                  <a:srgbClr val="CC7832"/>
                </a:solidFill>
              </a:rPr>
              <a:t>;</a:t>
            </a:r>
            <a:endParaRPr sz="1800">
              <a:solidFill>
                <a:srgbClr val="CC7832"/>
              </a:solidFill>
            </a:endParaRPr>
          </a:p>
          <a:p>
            <a:pPr indent="0" lvl="0" marL="0" rtl="0" algn="l">
              <a:spcBef>
                <a:spcPts val="0"/>
              </a:spcBef>
              <a:spcAft>
                <a:spcPts val="0"/>
              </a:spcAft>
              <a:buNone/>
            </a:pPr>
            <a:r>
              <a:t/>
            </a:r>
            <a:endParaRPr sz="1800">
              <a:solidFill>
                <a:srgbClr val="CC7832"/>
              </a:solidFill>
            </a:endParaRPr>
          </a:p>
          <a:p>
            <a:pPr indent="0" lvl="0" marL="0" rtl="0" algn="l">
              <a:spcBef>
                <a:spcPts val="0"/>
              </a:spcBef>
              <a:spcAft>
                <a:spcPts val="0"/>
              </a:spcAft>
              <a:buNone/>
            </a:pPr>
            <a:r>
              <a:rPr lang="en" sz="1800">
                <a:solidFill>
                  <a:srgbClr val="A9B7C6"/>
                </a:solidFill>
              </a:rPr>
              <a:t>Logger.</a:t>
            </a:r>
            <a:r>
              <a:rPr i="1" lang="en" sz="1800">
                <a:solidFill>
                  <a:srgbClr val="FFC66D"/>
                </a:solidFill>
              </a:rPr>
              <a:t>error</a:t>
            </a:r>
            <a:r>
              <a:rPr lang="en" sz="1800">
                <a:solidFill>
                  <a:srgbClr val="A9B7C6"/>
                </a:solidFill>
              </a:rPr>
              <a:t>(</a:t>
            </a:r>
            <a:r>
              <a:rPr lang="en" sz="1800">
                <a:solidFill>
                  <a:srgbClr val="6A8759"/>
                </a:solidFill>
              </a:rPr>
              <a:t>`File Not Found: </a:t>
            </a:r>
            <a:r>
              <a:rPr lang="en" sz="1800">
                <a:solidFill>
                  <a:srgbClr val="A9B7C6"/>
                </a:solidFill>
              </a:rPr>
              <a:t>${file_name}</a:t>
            </a:r>
            <a:r>
              <a:rPr lang="en" sz="1800">
                <a:solidFill>
                  <a:srgbClr val="6A8759"/>
                </a:solidFill>
              </a:rPr>
              <a:t>`</a:t>
            </a:r>
            <a:r>
              <a:rPr lang="en" sz="1800">
                <a:solidFill>
                  <a:srgbClr val="A9B7C6"/>
                </a:solidFill>
              </a:rPr>
              <a:t>)</a:t>
            </a:r>
            <a:r>
              <a:rPr lang="en" sz="1800">
                <a:solidFill>
                  <a:srgbClr val="CC7832"/>
                </a:solidFill>
              </a:rPr>
              <a:t>;</a:t>
            </a:r>
            <a:endParaRPr sz="1800">
              <a:solidFill>
                <a:srgbClr val="CC7832"/>
              </a:solidFill>
            </a:endParaRPr>
          </a:p>
        </p:txBody>
      </p:sp>
      <p:pic>
        <p:nvPicPr>
          <p:cNvPr id="429" name="Google Shape;429;p76"/>
          <p:cNvPicPr preferRelativeResize="0"/>
          <p:nvPr/>
        </p:nvPicPr>
        <p:blipFill>
          <a:blip r:embed="rId3">
            <a:alphaModFix/>
          </a:blip>
          <a:stretch>
            <a:fillRect/>
          </a:stretch>
        </p:blipFill>
        <p:spPr>
          <a:xfrm>
            <a:off x="6688200" y="2571750"/>
            <a:ext cx="2144100" cy="2144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Adding GraphQL</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GraphQL to the App</a:t>
            </a:r>
            <a:endParaRPr/>
          </a:p>
        </p:txBody>
      </p:sp>
      <p:sp>
        <p:nvSpPr>
          <p:cNvPr id="440" name="Google Shape;440;p78"/>
          <p:cNvSpPr txBox="1"/>
          <p:nvPr/>
        </p:nvSpPr>
        <p:spPr>
          <a:xfrm>
            <a:off x="311700" y="381000"/>
            <a:ext cx="5832900" cy="38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BB529"/>
                </a:solidFill>
              </a:rPr>
              <a:t>@Module</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9876AA"/>
                </a:solidFill>
              </a:rPr>
              <a:t>imports</a:t>
            </a:r>
            <a:r>
              <a:rPr lang="en">
                <a:solidFill>
                  <a:srgbClr val="A9B7C6"/>
                </a:solidFill>
              </a:rPr>
              <a:t>: [</a:t>
            </a:r>
            <a:endParaRPr>
              <a:solidFill>
                <a:srgbClr val="A9B7C6"/>
              </a:solidFill>
            </a:endParaRPr>
          </a:p>
          <a:p>
            <a:pPr indent="0" lvl="0" marL="0" rtl="0" algn="l">
              <a:spcBef>
                <a:spcPts val="0"/>
              </a:spcBef>
              <a:spcAft>
                <a:spcPts val="0"/>
              </a:spcAft>
              <a:buNone/>
            </a:pPr>
            <a:r>
              <a:rPr lang="en">
                <a:solidFill>
                  <a:srgbClr val="A9B7C6"/>
                </a:solidFill>
              </a:rPr>
              <a:t>   GraphQLModule.</a:t>
            </a:r>
            <a:r>
              <a:rPr i="1" lang="en">
                <a:solidFill>
                  <a:srgbClr val="FFC66D"/>
                </a:solidFill>
              </a:rPr>
              <a:t>forRoot</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9876AA"/>
                </a:solidFill>
              </a:rPr>
              <a:t>typePaths</a:t>
            </a:r>
            <a:r>
              <a:rPr lang="en">
                <a:solidFill>
                  <a:srgbClr val="A9B7C6"/>
                </a:solidFill>
              </a:rPr>
              <a:t>: [</a:t>
            </a:r>
            <a:r>
              <a:rPr lang="en">
                <a:solidFill>
                  <a:srgbClr val="6A8759"/>
                </a:solidFill>
              </a:rPr>
              <a:t>'./**/*.graphql'</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installSubscriptionHandlers</a:t>
            </a:r>
            <a:r>
              <a:rPr lang="en">
                <a:solidFill>
                  <a:srgbClr val="A9B7C6"/>
                </a:solidFill>
              </a:rPr>
              <a:t>: </a:t>
            </a:r>
            <a:r>
              <a:rPr b="1" lang="en">
                <a:solidFill>
                  <a:srgbClr val="CC7832"/>
                </a:solidFill>
              </a:rPr>
              <a:t>true</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definitions</a:t>
            </a:r>
            <a:r>
              <a:rPr lang="en">
                <a:solidFill>
                  <a:srgbClr val="A9B7C6"/>
                </a:solidFill>
              </a:rPr>
              <a:t>: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9876AA"/>
                </a:solidFill>
              </a:rPr>
              <a:t>path</a:t>
            </a:r>
            <a:r>
              <a:rPr lang="en">
                <a:solidFill>
                  <a:srgbClr val="A9B7C6"/>
                </a:solidFill>
              </a:rPr>
              <a:t>: </a:t>
            </a:r>
            <a:r>
              <a:rPr lang="en">
                <a:solidFill>
                  <a:srgbClr val="FFC66D"/>
                </a:solidFill>
              </a:rPr>
              <a:t>join</a:t>
            </a:r>
            <a:r>
              <a:rPr lang="en">
                <a:solidFill>
                  <a:srgbClr val="A9B7C6"/>
                </a:solidFill>
              </a:rPr>
              <a:t>(process.</a:t>
            </a:r>
            <a:r>
              <a:rPr lang="en">
                <a:solidFill>
                  <a:srgbClr val="FFC66D"/>
                </a:solidFill>
              </a:rPr>
              <a:t>cwd</a:t>
            </a:r>
            <a:r>
              <a:rPr lang="en">
                <a:solidFill>
                  <a:srgbClr val="A9B7C6"/>
                </a:solidFill>
              </a:rPr>
              <a:t>()</a:t>
            </a:r>
            <a:r>
              <a:rPr lang="en">
                <a:solidFill>
                  <a:srgbClr val="CC7832"/>
                </a:solidFill>
              </a:rPr>
              <a:t>, </a:t>
            </a:r>
            <a:r>
              <a:rPr lang="en">
                <a:solidFill>
                  <a:srgbClr val="6A8759"/>
                </a:solidFill>
              </a:rPr>
              <a:t>'src/graphql.schema.ts'</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9876AA"/>
                </a:solidFill>
              </a:rPr>
              <a:t>outputAs</a:t>
            </a:r>
            <a:r>
              <a:rPr lang="en">
                <a:solidFill>
                  <a:srgbClr val="A9B7C6"/>
                </a:solidFill>
              </a:rPr>
              <a:t>: </a:t>
            </a:r>
            <a:r>
              <a:rPr lang="en">
                <a:solidFill>
                  <a:srgbClr val="6A8759"/>
                </a:solidFill>
              </a:rPr>
              <a:t>'class'</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BBB52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7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the Module</a:t>
            </a:r>
            <a:endParaRPr/>
          </a:p>
        </p:txBody>
      </p:sp>
      <p:sp>
        <p:nvSpPr>
          <p:cNvPr id="446" name="Google Shape;446;p79"/>
          <p:cNvSpPr txBox="1"/>
          <p:nvPr/>
        </p:nvSpPr>
        <p:spPr>
          <a:xfrm>
            <a:off x="311700" y="405325"/>
            <a:ext cx="5451900" cy="38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B529"/>
                </a:solidFill>
              </a:rPr>
              <a:t>@Module</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A9B7C6"/>
                </a:solidFill>
              </a:rPr>
              <a:t>   </a:t>
            </a:r>
            <a:r>
              <a:rPr lang="en" sz="1600">
                <a:solidFill>
                  <a:srgbClr val="9876AA"/>
                </a:solidFill>
              </a:rPr>
              <a:t>providers</a:t>
            </a:r>
            <a:r>
              <a:rPr lang="en" sz="1600">
                <a:solidFill>
                  <a:srgbClr val="A9B7C6"/>
                </a:solidFill>
              </a:rPr>
              <a:t>: [CatsService</a:t>
            </a:r>
            <a:r>
              <a:rPr lang="en" sz="1600">
                <a:solidFill>
                  <a:srgbClr val="CC7832"/>
                </a:solidFill>
              </a:rPr>
              <a:t>, </a:t>
            </a:r>
            <a:r>
              <a:rPr lang="en" sz="1600">
                <a:solidFill>
                  <a:srgbClr val="A9B7C6"/>
                </a:solidFill>
              </a:rPr>
              <a:t>CatsResolvers]</a:t>
            </a:r>
            <a:r>
              <a:rPr lang="en" sz="1600">
                <a:solidFill>
                  <a:srgbClr val="CC7832"/>
                </a:solidFill>
              </a:rPr>
              <a:t>,</a:t>
            </a:r>
            <a:endParaRPr sz="1600">
              <a:solidFill>
                <a:srgbClr val="CC7832"/>
              </a:solidFill>
            </a:endParaRPr>
          </a:p>
          <a:p>
            <a:pPr indent="0" lvl="0" marL="0" rtl="0" algn="l">
              <a:spcBef>
                <a:spcPts val="0"/>
              </a:spcBef>
              <a:spcAft>
                <a:spcPts val="0"/>
              </a:spcAft>
              <a:buNone/>
            </a:pPr>
            <a:r>
              <a:rPr lang="en" sz="1600">
                <a:solidFill>
                  <a:srgbClr val="A9B7C6"/>
                </a:solidFill>
              </a:rPr>
              <a:t>})</a:t>
            </a:r>
            <a:endParaRPr sz="1600">
              <a:solidFill>
                <a:srgbClr val="A9B7C6"/>
              </a:solidFill>
            </a:endParaRPr>
          </a:p>
          <a:p>
            <a:pPr indent="0" lvl="0" marL="0" rtl="0" algn="l">
              <a:spcBef>
                <a:spcPts val="0"/>
              </a:spcBef>
              <a:spcAft>
                <a:spcPts val="0"/>
              </a:spcAft>
              <a:buNone/>
            </a:pPr>
            <a:r>
              <a:rPr b="1" lang="en" sz="1600">
                <a:solidFill>
                  <a:srgbClr val="CC7832"/>
                </a:solidFill>
              </a:rPr>
              <a:t>export class </a:t>
            </a:r>
            <a:r>
              <a:rPr lang="en" sz="1600">
                <a:solidFill>
                  <a:srgbClr val="A9B7C6"/>
                </a:solidFill>
              </a:rPr>
              <a:t>CatsModule {}</a:t>
            </a:r>
            <a:endParaRPr sz="1600">
              <a:solidFill>
                <a:srgbClr val="A9B7C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8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the Resolvers</a:t>
            </a:r>
            <a:endParaRPr/>
          </a:p>
        </p:txBody>
      </p:sp>
      <p:sp>
        <p:nvSpPr>
          <p:cNvPr id="452" name="Google Shape;452;p80"/>
          <p:cNvSpPr txBox="1"/>
          <p:nvPr/>
        </p:nvSpPr>
        <p:spPr>
          <a:xfrm>
            <a:off x="311700" y="217250"/>
            <a:ext cx="8447100" cy="40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BBB529"/>
                </a:solidFill>
              </a:rPr>
              <a:t>@Resolver</a:t>
            </a:r>
            <a:r>
              <a:rPr lang="en" sz="1050">
                <a:solidFill>
                  <a:srgbClr val="A9B7C6"/>
                </a:solidFill>
              </a:rPr>
              <a:t>(</a:t>
            </a:r>
            <a:r>
              <a:rPr lang="en" sz="1050">
                <a:solidFill>
                  <a:srgbClr val="6A8759"/>
                </a:solidFill>
              </a:rPr>
              <a:t>'Cat'</a:t>
            </a:r>
            <a:r>
              <a:rPr lang="en" sz="1050">
                <a:solidFill>
                  <a:srgbClr val="A9B7C6"/>
                </a:solidFill>
              </a:rPr>
              <a:t>)</a:t>
            </a:r>
            <a:endParaRPr sz="1050">
              <a:solidFill>
                <a:srgbClr val="A9B7C6"/>
              </a:solidFill>
            </a:endParaRPr>
          </a:p>
          <a:p>
            <a:pPr indent="0" lvl="0" marL="0" rtl="0" algn="l">
              <a:spcBef>
                <a:spcPts val="0"/>
              </a:spcBef>
              <a:spcAft>
                <a:spcPts val="0"/>
              </a:spcAft>
              <a:buNone/>
            </a:pPr>
            <a:r>
              <a:rPr b="1" lang="en" sz="1050">
                <a:solidFill>
                  <a:srgbClr val="CC7832"/>
                </a:solidFill>
              </a:rPr>
              <a:t>export class </a:t>
            </a:r>
            <a:r>
              <a:rPr lang="en" sz="1050">
                <a:solidFill>
                  <a:srgbClr val="A9B7C6"/>
                </a:solidFill>
              </a:rPr>
              <a:t>CatsResolvers {</a:t>
            </a:r>
            <a:endParaRPr sz="1050">
              <a:solidFill>
                <a:srgbClr val="A9B7C6"/>
              </a:solidFill>
            </a:endParaRPr>
          </a:p>
          <a:p>
            <a:pPr indent="0" lvl="0" marL="0" rtl="0" algn="l">
              <a:spcBef>
                <a:spcPts val="0"/>
              </a:spcBef>
              <a:spcAft>
                <a:spcPts val="0"/>
              </a:spcAft>
              <a:buNone/>
            </a:pPr>
            <a:r>
              <a:rPr lang="en" sz="1050">
                <a:solidFill>
                  <a:srgbClr val="A9B7C6"/>
                </a:solidFill>
              </a:rPr>
              <a:t>   </a:t>
            </a:r>
            <a:r>
              <a:rPr b="1" lang="en" sz="1050">
                <a:solidFill>
                  <a:srgbClr val="CC7832"/>
                </a:solidFill>
              </a:rPr>
              <a:t>constructor</a:t>
            </a:r>
            <a:r>
              <a:rPr lang="en" sz="1050">
                <a:solidFill>
                  <a:srgbClr val="A9B7C6"/>
                </a:solidFill>
              </a:rPr>
              <a:t>(</a:t>
            </a:r>
            <a:r>
              <a:rPr b="1" lang="en" sz="1050">
                <a:solidFill>
                  <a:srgbClr val="CC7832"/>
                </a:solidFill>
              </a:rPr>
              <a:t>private readonly </a:t>
            </a:r>
            <a:r>
              <a:rPr lang="en" sz="1050">
                <a:solidFill>
                  <a:srgbClr val="9876AA"/>
                </a:solidFill>
              </a:rPr>
              <a:t>catsService</a:t>
            </a:r>
            <a:r>
              <a:rPr lang="en" sz="1050">
                <a:solidFill>
                  <a:srgbClr val="A9B7C6"/>
                </a:solidFill>
              </a:rPr>
              <a:t>: CatsService) {}</a:t>
            </a:r>
            <a:endParaRPr sz="1050">
              <a:solidFill>
                <a:srgbClr val="A9B7C6"/>
              </a:solidFill>
            </a:endParaRPr>
          </a:p>
          <a:p>
            <a:pPr indent="0" lvl="0" marL="0" rtl="0" algn="l">
              <a:spcBef>
                <a:spcPts val="0"/>
              </a:spcBef>
              <a:spcAft>
                <a:spcPts val="0"/>
              </a:spcAft>
              <a:buNone/>
            </a:pPr>
            <a:r>
              <a:t/>
            </a:r>
            <a:endParaRPr sz="1050">
              <a:solidFill>
                <a:srgbClr val="A9B7C6"/>
              </a:solidFill>
            </a:endParaRPr>
          </a:p>
          <a:p>
            <a:pPr indent="0" lvl="0" marL="0" rtl="0" algn="l">
              <a:spcBef>
                <a:spcPts val="0"/>
              </a:spcBef>
              <a:spcAft>
                <a:spcPts val="0"/>
              </a:spcAft>
              <a:buNone/>
            </a:pPr>
            <a:r>
              <a:rPr lang="en" sz="1050">
                <a:solidFill>
                  <a:srgbClr val="A9B7C6"/>
                </a:solidFill>
              </a:rPr>
              <a:t>   </a:t>
            </a:r>
            <a:r>
              <a:rPr lang="en" sz="1050">
                <a:solidFill>
                  <a:srgbClr val="BBB529"/>
                </a:solidFill>
              </a:rPr>
              <a:t>@Query</a:t>
            </a:r>
            <a:r>
              <a:rPr lang="en" sz="1050">
                <a:solidFill>
                  <a:srgbClr val="A9B7C6"/>
                </a:solidFill>
              </a:rPr>
              <a:t>()</a:t>
            </a:r>
            <a:endParaRPr sz="1050">
              <a:solidFill>
                <a:srgbClr val="A9B7C6"/>
              </a:solidFill>
            </a:endParaRPr>
          </a:p>
          <a:p>
            <a:pPr indent="0" lvl="0" marL="0" rtl="0" algn="l">
              <a:spcBef>
                <a:spcPts val="0"/>
              </a:spcBef>
              <a:spcAft>
                <a:spcPts val="0"/>
              </a:spcAft>
              <a:buNone/>
            </a:pPr>
            <a:r>
              <a:rPr lang="en" sz="1050">
                <a:solidFill>
                  <a:srgbClr val="A9B7C6"/>
                </a:solidFill>
              </a:rPr>
              <a:t>   </a:t>
            </a:r>
            <a:r>
              <a:rPr lang="en" sz="1050">
                <a:solidFill>
                  <a:srgbClr val="BBB529"/>
                </a:solidFill>
              </a:rPr>
              <a:t>@UseGuards</a:t>
            </a:r>
            <a:r>
              <a:rPr lang="en" sz="1050">
                <a:solidFill>
                  <a:srgbClr val="A9B7C6"/>
                </a:solidFill>
              </a:rPr>
              <a:t>(CatsGuard)</a:t>
            </a:r>
            <a:endParaRPr sz="1050">
              <a:solidFill>
                <a:srgbClr val="A9B7C6"/>
              </a:solidFill>
            </a:endParaRPr>
          </a:p>
          <a:p>
            <a:pPr indent="0" lvl="0" marL="0" rtl="0" algn="l">
              <a:spcBef>
                <a:spcPts val="0"/>
              </a:spcBef>
              <a:spcAft>
                <a:spcPts val="0"/>
              </a:spcAft>
              <a:buNone/>
            </a:pPr>
            <a:r>
              <a:rPr lang="en" sz="1050">
                <a:solidFill>
                  <a:srgbClr val="A9B7C6"/>
                </a:solidFill>
              </a:rPr>
              <a:t>   </a:t>
            </a:r>
            <a:r>
              <a:rPr b="1" lang="en" sz="1050">
                <a:solidFill>
                  <a:srgbClr val="CC7832"/>
                </a:solidFill>
              </a:rPr>
              <a:t>async </a:t>
            </a:r>
            <a:r>
              <a:rPr lang="en" sz="1050">
                <a:solidFill>
                  <a:srgbClr val="FFC66D"/>
                </a:solidFill>
              </a:rPr>
              <a:t>getCats</a:t>
            </a:r>
            <a:r>
              <a:rPr lang="en" sz="1050">
                <a:solidFill>
                  <a:srgbClr val="A9B7C6"/>
                </a:solidFill>
              </a:rPr>
              <a:t>() {</a:t>
            </a:r>
            <a:endParaRPr sz="1050">
              <a:solidFill>
                <a:srgbClr val="A9B7C6"/>
              </a:solidFill>
            </a:endParaRPr>
          </a:p>
          <a:p>
            <a:pPr indent="0" lvl="0" marL="0" rtl="0" algn="l">
              <a:spcBef>
                <a:spcPts val="0"/>
              </a:spcBef>
              <a:spcAft>
                <a:spcPts val="0"/>
              </a:spcAft>
              <a:buNone/>
            </a:pPr>
            <a:r>
              <a:rPr lang="en" sz="1050">
                <a:solidFill>
                  <a:srgbClr val="A9B7C6"/>
                </a:solidFill>
              </a:rPr>
              <a:t>       </a:t>
            </a:r>
            <a:r>
              <a:rPr b="1" lang="en" sz="1050">
                <a:solidFill>
                  <a:srgbClr val="CC7832"/>
                </a:solidFill>
              </a:rPr>
              <a:t>return await this</a:t>
            </a:r>
            <a:r>
              <a:rPr lang="en" sz="1050">
                <a:solidFill>
                  <a:srgbClr val="A9B7C6"/>
                </a:solidFill>
              </a:rPr>
              <a:t>.</a:t>
            </a:r>
            <a:r>
              <a:rPr lang="en" sz="1050">
                <a:solidFill>
                  <a:srgbClr val="9876AA"/>
                </a:solidFill>
              </a:rPr>
              <a:t>catsService</a:t>
            </a:r>
            <a:r>
              <a:rPr lang="en" sz="1050">
                <a:solidFill>
                  <a:srgbClr val="A9B7C6"/>
                </a:solidFill>
              </a:rPr>
              <a:t>.</a:t>
            </a:r>
            <a:r>
              <a:rPr lang="en" sz="1050">
                <a:solidFill>
                  <a:srgbClr val="FFC66D"/>
                </a:solidFill>
              </a:rPr>
              <a:t>findAll</a:t>
            </a:r>
            <a:r>
              <a:rPr lang="en" sz="1050">
                <a:solidFill>
                  <a:srgbClr val="A9B7C6"/>
                </a:solidFill>
              </a:rPr>
              <a:t>()</a:t>
            </a:r>
            <a:r>
              <a:rPr lang="en" sz="1050">
                <a:solidFill>
                  <a:srgbClr val="CC7832"/>
                </a:solidFill>
              </a:rPr>
              <a:t>;</a:t>
            </a:r>
            <a:endParaRPr sz="1050">
              <a:solidFill>
                <a:srgbClr val="CC7832"/>
              </a:solidFill>
            </a:endParaRPr>
          </a:p>
          <a:p>
            <a:pPr indent="0" lvl="0" marL="0" rtl="0" algn="l">
              <a:spcBef>
                <a:spcPts val="0"/>
              </a:spcBef>
              <a:spcAft>
                <a:spcPts val="0"/>
              </a:spcAft>
              <a:buNone/>
            </a:pPr>
            <a:r>
              <a:rPr lang="en" sz="1050">
                <a:solidFill>
                  <a:srgbClr val="CC7832"/>
                </a:solidFill>
              </a:rPr>
              <a:t>   </a:t>
            </a:r>
            <a:r>
              <a:rPr lang="en" sz="1050">
                <a:solidFill>
                  <a:srgbClr val="A9B7C6"/>
                </a:solidFill>
              </a:rPr>
              <a:t>}</a:t>
            </a:r>
            <a:endParaRPr sz="1050">
              <a:solidFill>
                <a:srgbClr val="A9B7C6"/>
              </a:solidFill>
            </a:endParaRPr>
          </a:p>
          <a:p>
            <a:pPr indent="0" lvl="0" marL="0" rtl="0" algn="l">
              <a:spcBef>
                <a:spcPts val="0"/>
              </a:spcBef>
              <a:spcAft>
                <a:spcPts val="0"/>
              </a:spcAft>
              <a:buNone/>
            </a:pPr>
            <a:r>
              <a:t/>
            </a:r>
            <a:endParaRPr sz="1050">
              <a:solidFill>
                <a:srgbClr val="A9B7C6"/>
              </a:solidFill>
            </a:endParaRPr>
          </a:p>
          <a:p>
            <a:pPr indent="0" lvl="0" marL="0" rtl="0" algn="l">
              <a:spcBef>
                <a:spcPts val="0"/>
              </a:spcBef>
              <a:spcAft>
                <a:spcPts val="0"/>
              </a:spcAft>
              <a:buNone/>
            </a:pPr>
            <a:r>
              <a:rPr lang="en" sz="1050">
                <a:solidFill>
                  <a:srgbClr val="A9B7C6"/>
                </a:solidFill>
              </a:rPr>
              <a:t>   </a:t>
            </a:r>
            <a:r>
              <a:rPr lang="en" sz="1050">
                <a:solidFill>
                  <a:srgbClr val="BBB529"/>
                </a:solidFill>
              </a:rPr>
              <a:t>@Mutation</a:t>
            </a:r>
            <a:r>
              <a:rPr lang="en" sz="1050">
                <a:solidFill>
                  <a:srgbClr val="A9B7C6"/>
                </a:solidFill>
              </a:rPr>
              <a:t>(</a:t>
            </a:r>
            <a:r>
              <a:rPr lang="en" sz="1050">
                <a:solidFill>
                  <a:srgbClr val="6A8759"/>
                </a:solidFill>
              </a:rPr>
              <a:t>'createCat'</a:t>
            </a:r>
            <a:r>
              <a:rPr lang="en" sz="1050">
                <a:solidFill>
                  <a:srgbClr val="A9B7C6"/>
                </a:solidFill>
              </a:rPr>
              <a:t>)</a:t>
            </a:r>
            <a:endParaRPr sz="1050">
              <a:solidFill>
                <a:srgbClr val="A9B7C6"/>
              </a:solidFill>
            </a:endParaRPr>
          </a:p>
          <a:p>
            <a:pPr indent="0" lvl="0" marL="0" rtl="0" algn="l">
              <a:spcBef>
                <a:spcPts val="0"/>
              </a:spcBef>
              <a:spcAft>
                <a:spcPts val="0"/>
              </a:spcAft>
              <a:buNone/>
            </a:pPr>
            <a:r>
              <a:rPr lang="en" sz="1050">
                <a:solidFill>
                  <a:srgbClr val="A9B7C6"/>
                </a:solidFill>
              </a:rPr>
              <a:t>   </a:t>
            </a:r>
            <a:r>
              <a:rPr b="1" lang="en" sz="1050">
                <a:solidFill>
                  <a:srgbClr val="CC7832"/>
                </a:solidFill>
              </a:rPr>
              <a:t>async </a:t>
            </a:r>
            <a:r>
              <a:rPr lang="en" sz="1050">
                <a:solidFill>
                  <a:srgbClr val="FFC66D"/>
                </a:solidFill>
              </a:rPr>
              <a:t>create</a:t>
            </a:r>
            <a:r>
              <a:rPr lang="en" sz="1050">
                <a:solidFill>
                  <a:srgbClr val="A9B7C6"/>
                </a:solidFill>
              </a:rPr>
              <a:t>(</a:t>
            </a:r>
            <a:r>
              <a:rPr lang="en" sz="1050">
                <a:solidFill>
                  <a:srgbClr val="BBB529"/>
                </a:solidFill>
              </a:rPr>
              <a:t>@Args</a:t>
            </a:r>
            <a:r>
              <a:rPr lang="en" sz="1050">
                <a:solidFill>
                  <a:srgbClr val="A9B7C6"/>
                </a:solidFill>
              </a:rPr>
              <a:t>(</a:t>
            </a:r>
            <a:r>
              <a:rPr lang="en" sz="1050">
                <a:solidFill>
                  <a:srgbClr val="6A8759"/>
                </a:solidFill>
              </a:rPr>
              <a:t>'createCatInput'</a:t>
            </a:r>
            <a:r>
              <a:rPr lang="en" sz="1050">
                <a:solidFill>
                  <a:srgbClr val="A9B7C6"/>
                </a:solidFill>
              </a:rPr>
              <a:t>) args: CreateCatDto): Promise&lt;Cat&gt; {</a:t>
            </a:r>
            <a:endParaRPr sz="1050">
              <a:solidFill>
                <a:srgbClr val="A9B7C6"/>
              </a:solidFill>
            </a:endParaRPr>
          </a:p>
          <a:p>
            <a:pPr indent="0" lvl="0" marL="0" rtl="0" algn="l">
              <a:spcBef>
                <a:spcPts val="0"/>
              </a:spcBef>
              <a:spcAft>
                <a:spcPts val="0"/>
              </a:spcAft>
              <a:buNone/>
            </a:pPr>
            <a:r>
              <a:rPr lang="en" sz="1050">
                <a:solidFill>
                  <a:srgbClr val="A9B7C6"/>
                </a:solidFill>
              </a:rPr>
              <a:t>       </a:t>
            </a:r>
            <a:r>
              <a:rPr b="1" lang="en" sz="1050">
                <a:solidFill>
                  <a:srgbClr val="CC7832"/>
                </a:solidFill>
              </a:rPr>
              <a:t>const </a:t>
            </a:r>
            <a:r>
              <a:rPr lang="en" sz="1050">
                <a:solidFill>
                  <a:srgbClr val="A9B7C6"/>
                </a:solidFill>
              </a:rPr>
              <a:t>createdCat = </a:t>
            </a:r>
            <a:r>
              <a:rPr b="1" lang="en" sz="1050">
                <a:solidFill>
                  <a:srgbClr val="CC7832"/>
                </a:solidFill>
              </a:rPr>
              <a:t>await this</a:t>
            </a:r>
            <a:r>
              <a:rPr lang="en" sz="1050">
                <a:solidFill>
                  <a:srgbClr val="A9B7C6"/>
                </a:solidFill>
              </a:rPr>
              <a:t>.</a:t>
            </a:r>
            <a:r>
              <a:rPr lang="en" sz="1050">
                <a:solidFill>
                  <a:srgbClr val="9876AA"/>
                </a:solidFill>
              </a:rPr>
              <a:t>catsService</a:t>
            </a:r>
            <a:r>
              <a:rPr lang="en" sz="1050">
                <a:solidFill>
                  <a:srgbClr val="A9B7C6"/>
                </a:solidFill>
              </a:rPr>
              <a:t>.</a:t>
            </a:r>
            <a:r>
              <a:rPr lang="en" sz="1050">
                <a:solidFill>
                  <a:srgbClr val="FFC66D"/>
                </a:solidFill>
              </a:rPr>
              <a:t>create</a:t>
            </a:r>
            <a:r>
              <a:rPr lang="en" sz="1050">
                <a:solidFill>
                  <a:srgbClr val="A9B7C6"/>
                </a:solidFill>
              </a:rPr>
              <a:t>(args)</a:t>
            </a:r>
            <a:r>
              <a:rPr lang="en" sz="1050">
                <a:solidFill>
                  <a:srgbClr val="CC7832"/>
                </a:solidFill>
              </a:rPr>
              <a:t>;</a:t>
            </a:r>
            <a:endParaRPr sz="1050">
              <a:solidFill>
                <a:srgbClr val="CC7832"/>
              </a:solidFill>
            </a:endParaRPr>
          </a:p>
          <a:p>
            <a:pPr indent="0" lvl="0" marL="0" rtl="0" algn="l">
              <a:spcBef>
                <a:spcPts val="0"/>
              </a:spcBef>
              <a:spcAft>
                <a:spcPts val="0"/>
              </a:spcAft>
              <a:buNone/>
            </a:pPr>
            <a:r>
              <a:rPr lang="en" sz="1050">
                <a:solidFill>
                  <a:srgbClr val="CC7832"/>
                </a:solidFill>
              </a:rPr>
              <a:t>       </a:t>
            </a:r>
            <a:r>
              <a:rPr lang="en" sz="1050">
                <a:solidFill>
                  <a:srgbClr val="A9B7C6"/>
                </a:solidFill>
              </a:rPr>
              <a:t>pubSub.</a:t>
            </a:r>
            <a:r>
              <a:rPr lang="en" sz="1050">
                <a:solidFill>
                  <a:srgbClr val="FFC66D"/>
                </a:solidFill>
              </a:rPr>
              <a:t>publish</a:t>
            </a:r>
            <a:r>
              <a:rPr lang="en" sz="1050">
                <a:solidFill>
                  <a:srgbClr val="A9B7C6"/>
                </a:solidFill>
              </a:rPr>
              <a:t>(</a:t>
            </a:r>
            <a:r>
              <a:rPr lang="en" sz="1050">
                <a:solidFill>
                  <a:srgbClr val="6A8759"/>
                </a:solidFill>
              </a:rPr>
              <a:t>'catCreated'</a:t>
            </a:r>
            <a:r>
              <a:rPr lang="en" sz="1050">
                <a:solidFill>
                  <a:srgbClr val="CC7832"/>
                </a:solidFill>
              </a:rPr>
              <a:t>, </a:t>
            </a:r>
            <a:r>
              <a:rPr lang="en" sz="1050">
                <a:solidFill>
                  <a:srgbClr val="A9B7C6"/>
                </a:solidFill>
              </a:rPr>
              <a:t>{ </a:t>
            </a:r>
            <a:r>
              <a:rPr lang="en" sz="1050">
                <a:solidFill>
                  <a:srgbClr val="9876AA"/>
                </a:solidFill>
              </a:rPr>
              <a:t>catCreated</a:t>
            </a:r>
            <a:r>
              <a:rPr lang="en" sz="1050">
                <a:solidFill>
                  <a:srgbClr val="A9B7C6"/>
                </a:solidFill>
              </a:rPr>
              <a:t>: createdCat })</a:t>
            </a:r>
            <a:r>
              <a:rPr lang="en" sz="1050">
                <a:solidFill>
                  <a:srgbClr val="CC7832"/>
                </a:solidFill>
              </a:rPr>
              <a:t>;</a:t>
            </a:r>
            <a:endParaRPr sz="1050">
              <a:solidFill>
                <a:srgbClr val="CC7832"/>
              </a:solidFill>
            </a:endParaRPr>
          </a:p>
          <a:p>
            <a:pPr indent="0" lvl="0" marL="0" rtl="0" algn="l">
              <a:spcBef>
                <a:spcPts val="0"/>
              </a:spcBef>
              <a:spcAft>
                <a:spcPts val="0"/>
              </a:spcAft>
              <a:buNone/>
            </a:pPr>
            <a:r>
              <a:rPr lang="en" sz="1050">
                <a:solidFill>
                  <a:srgbClr val="CC7832"/>
                </a:solidFill>
              </a:rPr>
              <a:t>       </a:t>
            </a:r>
            <a:r>
              <a:rPr b="1" lang="en" sz="1050">
                <a:solidFill>
                  <a:srgbClr val="CC7832"/>
                </a:solidFill>
              </a:rPr>
              <a:t>return </a:t>
            </a:r>
            <a:r>
              <a:rPr lang="en" sz="1050">
                <a:solidFill>
                  <a:srgbClr val="A9B7C6"/>
                </a:solidFill>
              </a:rPr>
              <a:t>createdCat</a:t>
            </a:r>
            <a:r>
              <a:rPr lang="en" sz="1050">
                <a:solidFill>
                  <a:srgbClr val="CC7832"/>
                </a:solidFill>
              </a:rPr>
              <a:t>;</a:t>
            </a:r>
            <a:endParaRPr sz="1050">
              <a:solidFill>
                <a:srgbClr val="CC7832"/>
              </a:solidFill>
            </a:endParaRPr>
          </a:p>
          <a:p>
            <a:pPr indent="0" lvl="0" marL="0" rtl="0" algn="l">
              <a:spcBef>
                <a:spcPts val="0"/>
              </a:spcBef>
              <a:spcAft>
                <a:spcPts val="0"/>
              </a:spcAft>
              <a:buNone/>
            </a:pPr>
            <a:r>
              <a:rPr lang="en" sz="1050">
                <a:solidFill>
                  <a:srgbClr val="CC7832"/>
                </a:solidFill>
              </a:rPr>
              <a:t>   </a:t>
            </a:r>
            <a:r>
              <a:rPr lang="en" sz="1050">
                <a:solidFill>
                  <a:srgbClr val="A9B7C6"/>
                </a:solidFill>
              </a:rPr>
              <a:t>}</a:t>
            </a:r>
            <a:endParaRPr sz="1050">
              <a:solidFill>
                <a:srgbClr val="A9B7C6"/>
              </a:solidFill>
            </a:endParaRPr>
          </a:p>
          <a:p>
            <a:pPr indent="0" lvl="0" marL="0" rtl="0" algn="l">
              <a:spcBef>
                <a:spcPts val="0"/>
              </a:spcBef>
              <a:spcAft>
                <a:spcPts val="0"/>
              </a:spcAft>
              <a:buNone/>
            </a:pPr>
            <a:r>
              <a:t/>
            </a:r>
            <a:endParaRPr sz="1050">
              <a:solidFill>
                <a:srgbClr val="A9B7C6"/>
              </a:solidFill>
            </a:endParaRPr>
          </a:p>
          <a:p>
            <a:pPr indent="0" lvl="0" marL="0" rtl="0" algn="l">
              <a:spcBef>
                <a:spcPts val="0"/>
              </a:spcBef>
              <a:spcAft>
                <a:spcPts val="0"/>
              </a:spcAft>
              <a:buNone/>
            </a:pPr>
            <a:r>
              <a:rPr lang="en" sz="1050">
                <a:solidFill>
                  <a:srgbClr val="A9B7C6"/>
                </a:solidFill>
              </a:rPr>
              <a:t>   </a:t>
            </a:r>
            <a:r>
              <a:rPr lang="en" sz="1050">
                <a:solidFill>
                  <a:srgbClr val="BBB529"/>
                </a:solidFill>
              </a:rPr>
              <a:t>@Subscription</a:t>
            </a:r>
            <a:r>
              <a:rPr lang="en" sz="1050">
                <a:solidFill>
                  <a:srgbClr val="A9B7C6"/>
                </a:solidFill>
              </a:rPr>
              <a:t>(</a:t>
            </a:r>
            <a:r>
              <a:rPr lang="en" sz="1050">
                <a:solidFill>
                  <a:srgbClr val="6A8759"/>
                </a:solidFill>
              </a:rPr>
              <a:t>'catCreated'</a:t>
            </a:r>
            <a:r>
              <a:rPr lang="en" sz="1050">
                <a:solidFill>
                  <a:srgbClr val="A9B7C6"/>
                </a:solidFill>
              </a:rPr>
              <a:t>)</a:t>
            </a:r>
            <a:endParaRPr sz="1050">
              <a:solidFill>
                <a:srgbClr val="A9B7C6"/>
              </a:solidFill>
            </a:endParaRPr>
          </a:p>
          <a:p>
            <a:pPr indent="0" lvl="0" marL="0" rtl="0" algn="l">
              <a:spcBef>
                <a:spcPts val="0"/>
              </a:spcBef>
              <a:spcAft>
                <a:spcPts val="0"/>
              </a:spcAft>
              <a:buNone/>
            </a:pPr>
            <a:r>
              <a:rPr lang="en" sz="1050">
                <a:solidFill>
                  <a:srgbClr val="A9B7C6"/>
                </a:solidFill>
              </a:rPr>
              <a:t>   </a:t>
            </a:r>
            <a:r>
              <a:rPr lang="en" sz="1050">
                <a:solidFill>
                  <a:srgbClr val="FFC66D"/>
                </a:solidFill>
              </a:rPr>
              <a:t>catCreated</a:t>
            </a:r>
            <a:r>
              <a:rPr lang="en" sz="1050">
                <a:solidFill>
                  <a:srgbClr val="A9B7C6"/>
                </a:solidFill>
              </a:rPr>
              <a:t>() {</a:t>
            </a:r>
            <a:endParaRPr sz="1050">
              <a:solidFill>
                <a:srgbClr val="A9B7C6"/>
              </a:solidFill>
            </a:endParaRPr>
          </a:p>
          <a:p>
            <a:pPr indent="0" lvl="0" marL="0" rtl="0" algn="l">
              <a:spcBef>
                <a:spcPts val="0"/>
              </a:spcBef>
              <a:spcAft>
                <a:spcPts val="0"/>
              </a:spcAft>
              <a:buNone/>
            </a:pPr>
            <a:r>
              <a:rPr lang="en" sz="1050">
                <a:solidFill>
                  <a:srgbClr val="A9B7C6"/>
                </a:solidFill>
              </a:rPr>
              <a:t>       </a:t>
            </a:r>
            <a:r>
              <a:rPr b="1" lang="en" sz="1050">
                <a:solidFill>
                  <a:srgbClr val="CC7832"/>
                </a:solidFill>
              </a:rPr>
              <a:t>return </a:t>
            </a:r>
            <a:r>
              <a:rPr lang="en" sz="1050">
                <a:solidFill>
                  <a:srgbClr val="A9B7C6"/>
                </a:solidFill>
              </a:rPr>
              <a:t>{</a:t>
            </a:r>
            <a:endParaRPr sz="1050">
              <a:solidFill>
                <a:srgbClr val="A9B7C6"/>
              </a:solidFill>
            </a:endParaRPr>
          </a:p>
          <a:p>
            <a:pPr indent="0" lvl="0" marL="0" rtl="0" algn="l">
              <a:spcBef>
                <a:spcPts val="0"/>
              </a:spcBef>
              <a:spcAft>
                <a:spcPts val="0"/>
              </a:spcAft>
              <a:buNone/>
            </a:pPr>
            <a:r>
              <a:rPr lang="en" sz="1050">
                <a:solidFill>
                  <a:srgbClr val="A9B7C6"/>
                </a:solidFill>
              </a:rPr>
              <a:t>         </a:t>
            </a:r>
            <a:r>
              <a:rPr lang="en" sz="1050">
                <a:solidFill>
                  <a:srgbClr val="FFC66D"/>
                </a:solidFill>
              </a:rPr>
              <a:t>subscribe</a:t>
            </a:r>
            <a:r>
              <a:rPr lang="en" sz="1050">
                <a:solidFill>
                  <a:srgbClr val="A9B7C6"/>
                </a:solidFill>
              </a:rPr>
              <a:t>: () =&gt; pubSub.</a:t>
            </a:r>
            <a:r>
              <a:rPr lang="en" sz="1050">
                <a:solidFill>
                  <a:srgbClr val="FFC66D"/>
                </a:solidFill>
              </a:rPr>
              <a:t>asyncIterator</a:t>
            </a:r>
            <a:r>
              <a:rPr lang="en" sz="1050">
                <a:solidFill>
                  <a:srgbClr val="A9B7C6"/>
                </a:solidFill>
              </a:rPr>
              <a:t>(</a:t>
            </a:r>
            <a:r>
              <a:rPr lang="en" sz="1050">
                <a:solidFill>
                  <a:srgbClr val="6A8759"/>
                </a:solidFill>
              </a:rPr>
              <a:t>'catCreated'</a:t>
            </a:r>
            <a:r>
              <a:rPr lang="en" sz="1050">
                <a:solidFill>
                  <a:srgbClr val="A9B7C6"/>
                </a:solidFill>
              </a:rPr>
              <a:t>)</a:t>
            </a:r>
            <a:r>
              <a:rPr lang="en" sz="1050">
                <a:solidFill>
                  <a:srgbClr val="CC7832"/>
                </a:solidFill>
              </a:rPr>
              <a:t>,</a:t>
            </a:r>
            <a:endParaRPr sz="1050">
              <a:solidFill>
                <a:srgbClr val="CC7832"/>
              </a:solidFill>
            </a:endParaRPr>
          </a:p>
          <a:p>
            <a:pPr indent="0" lvl="0" marL="0" rtl="0" algn="l">
              <a:spcBef>
                <a:spcPts val="0"/>
              </a:spcBef>
              <a:spcAft>
                <a:spcPts val="0"/>
              </a:spcAft>
              <a:buNone/>
            </a:pPr>
            <a:r>
              <a:rPr lang="en" sz="1050">
                <a:solidFill>
                  <a:srgbClr val="CC7832"/>
                </a:solidFill>
              </a:rPr>
              <a:t>       </a:t>
            </a:r>
            <a:r>
              <a:rPr lang="en" sz="1050">
                <a:solidFill>
                  <a:srgbClr val="A9B7C6"/>
                </a:solidFill>
              </a:rPr>
              <a:t>}</a:t>
            </a:r>
            <a:r>
              <a:rPr lang="en" sz="1050">
                <a:solidFill>
                  <a:srgbClr val="CC7832"/>
                </a:solidFill>
              </a:rPr>
              <a:t>;</a:t>
            </a:r>
            <a:endParaRPr sz="1050">
              <a:solidFill>
                <a:srgbClr val="CC7832"/>
              </a:solidFill>
            </a:endParaRPr>
          </a:p>
          <a:p>
            <a:pPr indent="0" lvl="0" marL="0" rtl="0" algn="l">
              <a:spcBef>
                <a:spcPts val="0"/>
              </a:spcBef>
              <a:spcAft>
                <a:spcPts val="0"/>
              </a:spcAft>
              <a:buNone/>
            </a:pPr>
            <a:r>
              <a:rPr lang="en" sz="1050">
                <a:solidFill>
                  <a:srgbClr val="CC7832"/>
                </a:solidFill>
              </a:rPr>
              <a:t>   </a:t>
            </a:r>
            <a:r>
              <a:rPr lang="en" sz="1050">
                <a:solidFill>
                  <a:srgbClr val="A9B7C6"/>
                </a:solidFill>
              </a:rPr>
              <a:t>}</a:t>
            </a:r>
            <a:endParaRPr sz="1050">
              <a:solidFill>
                <a:srgbClr val="A9B7C6"/>
              </a:solidFill>
            </a:endParaRPr>
          </a:p>
          <a:p>
            <a:pPr indent="0" lvl="0" marL="0" rtl="0" algn="l">
              <a:spcBef>
                <a:spcPts val="0"/>
              </a:spcBef>
              <a:spcAft>
                <a:spcPts val="0"/>
              </a:spcAft>
              <a:buNone/>
            </a:pPr>
            <a:r>
              <a:rPr lang="en" sz="1050">
                <a:solidFill>
                  <a:srgbClr val="A9B7C6"/>
                </a:solidFill>
              </a:rPr>
              <a:t>}</a:t>
            </a:r>
            <a:endParaRPr sz="1050">
              <a:solidFill>
                <a:srgbClr val="BBB529"/>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8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the service</a:t>
            </a:r>
            <a:endParaRPr/>
          </a:p>
        </p:txBody>
      </p:sp>
      <p:sp>
        <p:nvSpPr>
          <p:cNvPr id="458" name="Google Shape;458;p81"/>
          <p:cNvSpPr txBox="1"/>
          <p:nvPr/>
        </p:nvSpPr>
        <p:spPr>
          <a:xfrm>
            <a:off x="311700" y="444375"/>
            <a:ext cx="6857400" cy="378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BB529"/>
                </a:solidFill>
              </a:rPr>
              <a:t>@Injectable</a:t>
            </a:r>
            <a:r>
              <a:rPr lang="en">
                <a:solidFill>
                  <a:srgbClr val="A9B7C6"/>
                </a:solidFill>
              </a:rPr>
              <a:t>()</a:t>
            </a:r>
            <a:endParaRPr>
              <a:solidFill>
                <a:srgbClr val="A9B7C6"/>
              </a:solidFill>
            </a:endParaRPr>
          </a:p>
          <a:p>
            <a:pPr indent="0" lvl="0" marL="0" rtl="0" algn="l">
              <a:spcBef>
                <a:spcPts val="0"/>
              </a:spcBef>
              <a:spcAft>
                <a:spcPts val="0"/>
              </a:spcAft>
              <a:buNone/>
            </a:pPr>
            <a:r>
              <a:rPr b="1" lang="en">
                <a:solidFill>
                  <a:srgbClr val="CC7832"/>
                </a:solidFill>
              </a:rPr>
              <a:t>export class </a:t>
            </a:r>
            <a:r>
              <a:rPr lang="en">
                <a:solidFill>
                  <a:srgbClr val="A9B7C6"/>
                </a:solidFill>
              </a:rPr>
              <a:t>CatsService {</a:t>
            </a:r>
            <a:endParaRPr>
              <a:solidFill>
                <a:srgbClr val="A9B7C6"/>
              </a:solidFill>
            </a:endParaRPr>
          </a:p>
          <a:p>
            <a:pPr indent="0" lvl="0" marL="0" rtl="0" algn="l">
              <a:spcBef>
                <a:spcPts val="0"/>
              </a:spcBef>
              <a:spcAft>
                <a:spcPts val="0"/>
              </a:spcAft>
              <a:buNone/>
            </a:pPr>
            <a:r>
              <a:rPr lang="en">
                <a:solidFill>
                  <a:srgbClr val="A9B7C6"/>
                </a:solidFill>
              </a:rPr>
              <a:t>   </a:t>
            </a:r>
            <a:r>
              <a:rPr b="1" lang="en">
                <a:solidFill>
                  <a:srgbClr val="CC7832"/>
                </a:solidFill>
              </a:rPr>
              <a:t>private readonly </a:t>
            </a:r>
            <a:r>
              <a:rPr lang="en">
                <a:solidFill>
                  <a:srgbClr val="9876AA"/>
                </a:solidFill>
              </a:rPr>
              <a:t>cats</a:t>
            </a:r>
            <a:r>
              <a:rPr lang="en">
                <a:solidFill>
                  <a:srgbClr val="A9B7C6"/>
                </a:solidFill>
              </a:rPr>
              <a:t>: Cat[] = [{ </a:t>
            </a:r>
            <a:r>
              <a:rPr lang="en">
                <a:solidFill>
                  <a:srgbClr val="9876AA"/>
                </a:solidFill>
              </a:rPr>
              <a:t>id</a:t>
            </a:r>
            <a:r>
              <a:rPr lang="en">
                <a:solidFill>
                  <a:srgbClr val="A9B7C6"/>
                </a:solidFill>
              </a:rPr>
              <a:t>: </a:t>
            </a:r>
            <a:r>
              <a:rPr lang="en">
                <a:solidFill>
                  <a:srgbClr val="6897BB"/>
                </a:solidFill>
              </a:rPr>
              <a:t>1</a:t>
            </a:r>
            <a:r>
              <a:rPr lang="en">
                <a:solidFill>
                  <a:srgbClr val="CC7832"/>
                </a:solidFill>
              </a:rPr>
              <a:t>, </a:t>
            </a:r>
            <a:r>
              <a:rPr lang="en">
                <a:solidFill>
                  <a:srgbClr val="9876AA"/>
                </a:solidFill>
              </a:rPr>
              <a:t>name</a:t>
            </a:r>
            <a:r>
              <a:rPr lang="en">
                <a:solidFill>
                  <a:srgbClr val="A9B7C6"/>
                </a:solidFill>
              </a:rPr>
              <a:t>: </a:t>
            </a:r>
            <a:r>
              <a:rPr lang="en">
                <a:solidFill>
                  <a:srgbClr val="6A8759"/>
                </a:solidFill>
              </a:rPr>
              <a:t>'Cat'</a:t>
            </a:r>
            <a:r>
              <a:rPr lang="en">
                <a:solidFill>
                  <a:srgbClr val="CC7832"/>
                </a:solidFill>
              </a:rPr>
              <a:t>, </a:t>
            </a:r>
            <a:r>
              <a:rPr lang="en">
                <a:solidFill>
                  <a:srgbClr val="9876AA"/>
                </a:solidFill>
              </a:rPr>
              <a:t>age</a:t>
            </a:r>
            <a:r>
              <a:rPr lang="en">
                <a:solidFill>
                  <a:srgbClr val="A9B7C6"/>
                </a:solidFill>
              </a:rPr>
              <a:t>: </a:t>
            </a:r>
            <a:r>
              <a:rPr lang="en">
                <a:solidFill>
                  <a:srgbClr val="6897BB"/>
                </a:solidFill>
              </a:rPr>
              <a:t>5 </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  </a:t>
            </a:r>
            <a:r>
              <a:rPr lang="en">
                <a:solidFill>
                  <a:srgbClr val="FFC66D"/>
                </a:solidFill>
              </a:rPr>
              <a:t>create</a:t>
            </a:r>
            <a:r>
              <a:rPr lang="en">
                <a:solidFill>
                  <a:srgbClr val="A9B7C6"/>
                </a:solidFill>
              </a:rPr>
              <a:t>(cat: Cat): Cat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b="1" lang="en">
                <a:solidFill>
                  <a:srgbClr val="CC7832"/>
                </a:solidFill>
              </a:rPr>
              <a:t>this</a:t>
            </a:r>
            <a:r>
              <a:rPr lang="en">
                <a:solidFill>
                  <a:srgbClr val="A9B7C6"/>
                </a:solidFill>
              </a:rPr>
              <a:t>.</a:t>
            </a:r>
            <a:r>
              <a:rPr lang="en">
                <a:solidFill>
                  <a:srgbClr val="9876AA"/>
                </a:solidFill>
              </a:rPr>
              <a:t>cats</a:t>
            </a:r>
            <a:r>
              <a:rPr lang="en">
                <a:solidFill>
                  <a:srgbClr val="A9B7C6"/>
                </a:solidFill>
              </a:rPr>
              <a:t>.</a:t>
            </a:r>
            <a:r>
              <a:rPr lang="en">
                <a:solidFill>
                  <a:srgbClr val="FFC66D"/>
                </a:solidFill>
              </a:rPr>
              <a:t>push</a:t>
            </a:r>
            <a:r>
              <a:rPr lang="en">
                <a:solidFill>
                  <a:srgbClr val="A9B7C6"/>
                </a:solidFill>
              </a:rPr>
              <a:t>(cat)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    </a:t>
            </a:r>
            <a:r>
              <a:rPr b="1" lang="en">
                <a:solidFill>
                  <a:srgbClr val="CC7832"/>
                </a:solidFill>
              </a:rPr>
              <a:t>return </a:t>
            </a:r>
            <a:r>
              <a:rPr lang="en">
                <a:solidFill>
                  <a:srgbClr val="A9B7C6"/>
                </a:solidFill>
              </a:rPr>
              <a:t>cat</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  </a:t>
            </a: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lang="en">
                <a:solidFill>
                  <a:srgbClr val="FFC66D"/>
                </a:solidFill>
              </a:rPr>
              <a:t>findAll</a:t>
            </a:r>
            <a:r>
              <a:rPr lang="en">
                <a:solidFill>
                  <a:srgbClr val="A9B7C6"/>
                </a:solidFill>
              </a:rPr>
              <a:t>(): Cat[]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b="1" lang="en">
                <a:solidFill>
                  <a:srgbClr val="CC7832"/>
                </a:solidFill>
              </a:rPr>
              <a:t>return this</a:t>
            </a:r>
            <a:r>
              <a:rPr lang="en">
                <a:solidFill>
                  <a:srgbClr val="A9B7C6"/>
                </a:solidFill>
              </a:rPr>
              <a:t>.</a:t>
            </a:r>
            <a:r>
              <a:rPr lang="en">
                <a:solidFill>
                  <a:srgbClr val="9876AA"/>
                </a:solidFill>
              </a:rPr>
              <a:t>cats</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  </a:t>
            </a:r>
            <a:r>
              <a:rPr lang="en">
                <a:solidFill>
                  <a:srgbClr val="A9B7C6"/>
                </a:solidFill>
              </a:rPr>
              <a:t>}</a:t>
            </a:r>
            <a:endParaRPr>
              <a:solidFill>
                <a:srgbClr val="A9B7C6"/>
              </a:solidFill>
            </a:endParaRPr>
          </a:p>
          <a:p>
            <a:pPr indent="0" lvl="0" marL="0" rtl="0" algn="l">
              <a:spcBef>
                <a:spcPts val="0"/>
              </a:spcBef>
              <a:spcAft>
                <a:spcPts val="0"/>
              </a:spcAft>
              <a:buNone/>
            </a:pPr>
            <a:r>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lang="en">
                <a:solidFill>
                  <a:srgbClr val="FFC66D"/>
                </a:solidFill>
              </a:rPr>
              <a:t>findOneById</a:t>
            </a:r>
            <a:r>
              <a:rPr lang="en">
                <a:solidFill>
                  <a:srgbClr val="A9B7C6"/>
                </a:solidFill>
              </a:rPr>
              <a:t>(id: </a:t>
            </a:r>
            <a:r>
              <a:rPr b="1" lang="en">
                <a:solidFill>
                  <a:srgbClr val="CC7832"/>
                </a:solidFill>
              </a:rPr>
              <a:t>number</a:t>
            </a:r>
            <a:r>
              <a:rPr lang="en">
                <a:solidFill>
                  <a:srgbClr val="A9B7C6"/>
                </a:solidFill>
              </a:rPr>
              <a:t>): Cat {</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A9B7C6"/>
                </a:solidFill>
              </a:rPr>
              <a:t>    </a:t>
            </a:r>
            <a:r>
              <a:rPr b="1" lang="en">
                <a:solidFill>
                  <a:srgbClr val="CC7832"/>
                </a:solidFill>
              </a:rPr>
              <a:t>return this</a:t>
            </a:r>
            <a:r>
              <a:rPr lang="en">
                <a:solidFill>
                  <a:srgbClr val="A9B7C6"/>
                </a:solidFill>
              </a:rPr>
              <a:t>.</a:t>
            </a:r>
            <a:r>
              <a:rPr lang="en">
                <a:solidFill>
                  <a:srgbClr val="9876AA"/>
                </a:solidFill>
              </a:rPr>
              <a:t>cats</a:t>
            </a:r>
            <a:r>
              <a:rPr lang="en">
                <a:solidFill>
                  <a:srgbClr val="A9B7C6"/>
                </a:solidFill>
              </a:rPr>
              <a:t>.</a:t>
            </a:r>
            <a:r>
              <a:rPr lang="en">
                <a:solidFill>
                  <a:srgbClr val="FFC66D"/>
                </a:solidFill>
              </a:rPr>
              <a:t>find</a:t>
            </a:r>
            <a:r>
              <a:rPr lang="en">
                <a:solidFill>
                  <a:srgbClr val="A9B7C6"/>
                </a:solidFill>
              </a:rPr>
              <a:t>(cat =&gt; cat.</a:t>
            </a:r>
            <a:r>
              <a:rPr lang="en">
                <a:solidFill>
                  <a:srgbClr val="9876AA"/>
                </a:solidFill>
              </a:rPr>
              <a:t>id </a:t>
            </a:r>
            <a:r>
              <a:rPr lang="en">
                <a:solidFill>
                  <a:srgbClr val="A9B7C6"/>
                </a:solidFill>
              </a:rPr>
              <a:t>=== id)</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CC7832"/>
                </a:solidFill>
              </a:rPr>
              <a:t> </a:t>
            </a:r>
            <a:r>
              <a:rPr lang="en">
                <a:solidFill>
                  <a:srgbClr val="A9B7C6"/>
                </a:solidFill>
              </a:rPr>
              <a:t>  </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a:t>
            </a:r>
            <a:endParaRPr>
              <a:solidFill>
                <a:srgbClr val="A9B7C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will cover</a:t>
            </a:r>
            <a:endParaRPr/>
          </a:p>
        </p:txBody>
      </p:sp>
      <p:sp>
        <p:nvSpPr>
          <p:cNvPr id="94" name="Google Shape;94;p19"/>
          <p:cNvSpPr txBox="1"/>
          <p:nvPr>
            <p:ph idx="1" type="body"/>
          </p:nvPr>
        </p:nvSpPr>
        <p:spPr>
          <a:xfrm>
            <a:off x="311700" y="1152475"/>
            <a:ext cx="4260300" cy="391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Nest</a:t>
            </a:r>
            <a:endParaRPr/>
          </a:p>
          <a:p>
            <a:pPr indent="-342900" lvl="0" marL="457200" rtl="0" algn="l">
              <a:spcBef>
                <a:spcPts val="0"/>
              </a:spcBef>
              <a:spcAft>
                <a:spcPts val="0"/>
              </a:spcAft>
              <a:buSzPts val="1800"/>
              <a:buChar char="●"/>
            </a:pPr>
            <a:r>
              <a:rPr lang="en"/>
              <a:t>Creating a new Nest based Node server</a:t>
            </a:r>
            <a:endParaRPr/>
          </a:p>
          <a:p>
            <a:pPr indent="-342900" lvl="0" marL="457200" rtl="0" algn="l">
              <a:spcBef>
                <a:spcPts val="0"/>
              </a:spcBef>
              <a:spcAft>
                <a:spcPts val="0"/>
              </a:spcAft>
              <a:buSzPts val="1800"/>
              <a:buChar char="●"/>
            </a:pPr>
            <a:r>
              <a:rPr lang="en"/>
              <a:t>REST endpoints </a:t>
            </a:r>
            <a:endParaRPr/>
          </a:p>
          <a:p>
            <a:pPr indent="-342900" lvl="0" marL="457200" rtl="0" algn="l">
              <a:spcBef>
                <a:spcPts val="0"/>
              </a:spcBef>
              <a:spcAft>
                <a:spcPts val="0"/>
              </a:spcAft>
              <a:buSzPts val="1800"/>
              <a:buChar char="●"/>
            </a:pPr>
            <a:r>
              <a:rPr lang="en"/>
              <a:t>Persisting data</a:t>
            </a:r>
            <a:endParaRPr/>
          </a:p>
          <a:p>
            <a:pPr indent="-342900" lvl="0" marL="457200" rtl="0" algn="l">
              <a:spcBef>
                <a:spcPts val="0"/>
              </a:spcBef>
              <a:spcAft>
                <a:spcPts val="0"/>
              </a:spcAft>
              <a:buSzPts val="1800"/>
              <a:buChar char="●"/>
            </a:pPr>
            <a:r>
              <a:rPr lang="en"/>
              <a:t>File Uploads</a:t>
            </a:r>
            <a:endParaRPr/>
          </a:p>
          <a:p>
            <a:pPr indent="-342900" lvl="0" marL="457200" rtl="0" algn="l">
              <a:spcBef>
                <a:spcPts val="0"/>
              </a:spcBef>
              <a:spcAft>
                <a:spcPts val="0"/>
              </a:spcAft>
              <a:buSzPts val="1800"/>
              <a:buChar char="●"/>
            </a:pPr>
            <a:r>
              <a:rPr lang="en"/>
              <a:t>Pass Through APIs</a:t>
            </a:r>
            <a:endParaRPr/>
          </a:p>
          <a:p>
            <a:pPr indent="-342900" lvl="0" marL="457200" rtl="0" algn="l">
              <a:spcBef>
                <a:spcPts val="0"/>
              </a:spcBef>
              <a:spcAft>
                <a:spcPts val="0"/>
              </a:spcAft>
              <a:buSzPts val="1800"/>
              <a:buChar char="●"/>
            </a:pPr>
            <a:r>
              <a:rPr lang="en"/>
              <a:t>Healthchecks</a:t>
            </a:r>
            <a:endParaRPr/>
          </a:p>
          <a:p>
            <a:pPr indent="-342900" lvl="0" marL="457200" rtl="0" algn="l">
              <a:spcBef>
                <a:spcPts val="0"/>
              </a:spcBef>
              <a:spcAft>
                <a:spcPts val="0"/>
              </a:spcAft>
              <a:buSzPts val="1800"/>
              <a:buChar char="●"/>
            </a:pPr>
            <a:r>
              <a:rPr lang="en"/>
              <a:t>Compression</a:t>
            </a:r>
            <a:endParaRPr/>
          </a:p>
          <a:p>
            <a:pPr indent="-342900" lvl="0" marL="457200" rtl="0" algn="l">
              <a:spcBef>
                <a:spcPts val="0"/>
              </a:spcBef>
              <a:spcAft>
                <a:spcPts val="0"/>
              </a:spcAft>
              <a:buSzPts val="1800"/>
              <a:buChar char="●"/>
            </a:pPr>
            <a:r>
              <a:rPr lang="en"/>
              <a:t>Validating request objects</a:t>
            </a:r>
            <a:endParaRPr/>
          </a:p>
          <a:p>
            <a:pPr indent="-342900" lvl="0" marL="457200" rtl="0" algn="l">
              <a:spcBef>
                <a:spcPts val="0"/>
              </a:spcBef>
              <a:spcAft>
                <a:spcPts val="0"/>
              </a:spcAft>
              <a:buSzPts val="1800"/>
              <a:buChar char="●"/>
            </a:pPr>
            <a:r>
              <a:rPr lang="en"/>
              <a:t>Authentication</a:t>
            </a:r>
            <a:endParaRPr/>
          </a:p>
        </p:txBody>
      </p:sp>
      <p:sp>
        <p:nvSpPr>
          <p:cNvPr id="95" name="Google Shape;95;p19"/>
          <p:cNvSpPr txBox="1"/>
          <p:nvPr>
            <p:ph idx="1" type="body"/>
          </p:nvPr>
        </p:nvSpPr>
        <p:spPr>
          <a:xfrm>
            <a:off x="47266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Role Based Authorization</a:t>
            </a:r>
            <a:endParaRPr/>
          </a:p>
          <a:p>
            <a:pPr indent="-342900" lvl="0" marL="457200" rtl="0" algn="l">
              <a:spcBef>
                <a:spcPts val="0"/>
              </a:spcBef>
              <a:spcAft>
                <a:spcPts val="0"/>
              </a:spcAft>
              <a:buSzPts val="1800"/>
              <a:buChar char="●"/>
            </a:pPr>
            <a:r>
              <a:rPr lang="en"/>
              <a:t>Field Level Permissions</a:t>
            </a:r>
            <a:endParaRPr/>
          </a:p>
          <a:p>
            <a:pPr indent="-342900" lvl="0" marL="457200" rtl="0" algn="l">
              <a:spcBef>
                <a:spcPts val="0"/>
              </a:spcBef>
              <a:spcAft>
                <a:spcPts val="0"/>
              </a:spcAft>
              <a:buSzPts val="1800"/>
              <a:buChar char="●"/>
            </a:pPr>
            <a:r>
              <a:rPr lang="en"/>
              <a:t>How to Log</a:t>
            </a:r>
            <a:endParaRPr/>
          </a:p>
          <a:p>
            <a:pPr indent="-342900" lvl="0" marL="457200" rtl="0" algn="l">
              <a:spcBef>
                <a:spcPts val="0"/>
              </a:spcBef>
              <a:spcAft>
                <a:spcPts val="0"/>
              </a:spcAft>
              <a:buSzPts val="1800"/>
              <a:buChar char="●"/>
            </a:pPr>
            <a:r>
              <a:rPr lang="en"/>
              <a:t>Adding GraphQL</a:t>
            </a:r>
            <a:endParaRPr/>
          </a:p>
          <a:p>
            <a:pPr indent="-342900" lvl="0" marL="457200" rtl="0" algn="l">
              <a:spcBef>
                <a:spcPts val="0"/>
              </a:spcBef>
              <a:spcAft>
                <a:spcPts val="0"/>
              </a:spcAft>
              <a:buSzPts val="1800"/>
              <a:buChar char="●"/>
            </a:pPr>
            <a:r>
              <a:rPr lang="en"/>
              <a:t>Testing for Scalability</a:t>
            </a:r>
            <a:endParaRPr/>
          </a:p>
          <a:p>
            <a:pPr indent="-342900" lvl="0" marL="457200" rtl="0" algn="l">
              <a:spcBef>
                <a:spcPts val="0"/>
              </a:spcBef>
              <a:spcAft>
                <a:spcPts val="0"/>
              </a:spcAft>
              <a:buSzPts val="1800"/>
              <a:buChar char="●"/>
            </a:pPr>
            <a:r>
              <a:rPr lang="en"/>
              <a:t>Adding Swagger</a:t>
            </a:r>
            <a:endParaRPr/>
          </a:p>
          <a:p>
            <a:pPr indent="-342900" lvl="0" marL="457200" rtl="0" algn="l">
              <a:spcBef>
                <a:spcPts val="0"/>
              </a:spcBef>
              <a:spcAft>
                <a:spcPts val="0"/>
              </a:spcAft>
              <a:buSzPts val="1800"/>
              <a:buChar char="●"/>
            </a:pPr>
            <a:r>
              <a:rPr lang="en"/>
              <a:t>Stream Logs with Sockets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8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GraphQL Definition</a:t>
            </a:r>
            <a:endParaRPr/>
          </a:p>
        </p:txBody>
      </p:sp>
      <p:sp>
        <p:nvSpPr>
          <p:cNvPr id="464" name="Google Shape;464;p82"/>
          <p:cNvSpPr txBox="1"/>
          <p:nvPr/>
        </p:nvSpPr>
        <p:spPr>
          <a:xfrm>
            <a:off x="311700" y="345625"/>
            <a:ext cx="6877200" cy="39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A9B7C6"/>
                </a:solidFill>
              </a:rPr>
              <a:t>type Query {</a:t>
            </a:r>
            <a:endParaRPr sz="1100">
              <a:solidFill>
                <a:srgbClr val="A9B7C6"/>
              </a:solidFill>
            </a:endParaRPr>
          </a:p>
          <a:p>
            <a:pPr indent="0" lvl="0" marL="0" rtl="0" algn="l">
              <a:spcBef>
                <a:spcPts val="0"/>
              </a:spcBef>
              <a:spcAft>
                <a:spcPts val="0"/>
              </a:spcAft>
              <a:buNone/>
            </a:pPr>
            <a:r>
              <a:rPr lang="en" sz="1100">
                <a:solidFill>
                  <a:srgbClr val="A9B7C6"/>
                </a:solidFill>
              </a:rPr>
              <a:t>    getCats: [Cat]</a:t>
            </a:r>
            <a:endParaRPr sz="1100">
              <a:solidFill>
                <a:srgbClr val="A9B7C6"/>
              </a:solidFill>
            </a:endParaRPr>
          </a:p>
          <a:p>
            <a:pPr indent="0" lvl="0" marL="0" rtl="0" algn="l">
              <a:spcBef>
                <a:spcPts val="0"/>
              </a:spcBef>
              <a:spcAft>
                <a:spcPts val="0"/>
              </a:spcAft>
              <a:buNone/>
            </a:pPr>
            <a:r>
              <a:rPr lang="en" sz="1100">
                <a:solidFill>
                  <a:srgbClr val="A9B7C6"/>
                </a:solidFill>
              </a:rPr>
              <a:t>    cat(id: ID!): Cat</a:t>
            </a:r>
            <a:endParaRPr sz="1100">
              <a:solidFill>
                <a:srgbClr val="A9B7C6"/>
              </a:solidFill>
            </a:endParaRPr>
          </a:p>
          <a:p>
            <a:pPr indent="0" lvl="0" marL="0" rtl="0" algn="l">
              <a:spcBef>
                <a:spcPts val="0"/>
              </a:spcBef>
              <a:spcAft>
                <a:spcPts val="0"/>
              </a:spcAft>
              <a:buNone/>
            </a:pPr>
            <a:r>
              <a:rPr lang="en" sz="1100">
                <a:solidFill>
                  <a:srgbClr val="A9B7C6"/>
                </a:solidFill>
              </a:rPr>
              <a:t>}</a:t>
            </a:r>
            <a:endParaRPr sz="1100">
              <a:solidFill>
                <a:srgbClr val="A9B7C6"/>
              </a:solidFill>
            </a:endParaRPr>
          </a:p>
          <a:p>
            <a:pPr indent="0" lvl="0" marL="0" rtl="0" algn="l">
              <a:spcBef>
                <a:spcPts val="0"/>
              </a:spcBef>
              <a:spcAft>
                <a:spcPts val="0"/>
              </a:spcAft>
              <a:buNone/>
            </a:pPr>
            <a:r>
              <a:t/>
            </a:r>
            <a:endParaRPr sz="1100">
              <a:solidFill>
                <a:srgbClr val="A9B7C6"/>
              </a:solidFill>
            </a:endParaRPr>
          </a:p>
          <a:p>
            <a:pPr indent="0" lvl="0" marL="0" rtl="0" algn="l">
              <a:spcBef>
                <a:spcPts val="0"/>
              </a:spcBef>
              <a:spcAft>
                <a:spcPts val="0"/>
              </a:spcAft>
              <a:buNone/>
            </a:pPr>
            <a:r>
              <a:rPr lang="en" sz="1100">
                <a:solidFill>
                  <a:srgbClr val="A9B7C6"/>
                </a:solidFill>
              </a:rPr>
              <a:t>type Mutation {</a:t>
            </a:r>
            <a:endParaRPr sz="1100">
              <a:solidFill>
                <a:srgbClr val="A9B7C6"/>
              </a:solidFill>
            </a:endParaRPr>
          </a:p>
          <a:p>
            <a:pPr indent="0" lvl="0" marL="0" rtl="0" algn="l">
              <a:spcBef>
                <a:spcPts val="0"/>
              </a:spcBef>
              <a:spcAft>
                <a:spcPts val="0"/>
              </a:spcAft>
              <a:buNone/>
            </a:pPr>
            <a:r>
              <a:rPr lang="en" sz="1100">
                <a:solidFill>
                  <a:srgbClr val="A9B7C6"/>
                </a:solidFill>
              </a:rPr>
              <a:t>   createCat(createCatInput: CreateCatInput): Cat</a:t>
            </a:r>
            <a:endParaRPr sz="1100">
              <a:solidFill>
                <a:srgbClr val="A9B7C6"/>
              </a:solidFill>
            </a:endParaRPr>
          </a:p>
          <a:p>
            <a:pPr indent="0" lvl="0" marL="0" rtl="0" algn="l">
              <a:spcBef>
                <a:spcPts val="0"/>
              </a:spcBef>
              <a:spcAft>
                <a:spcPts val="0"/>
              </a:spcAft>
              <a:buNone/>
            </a:pPr>
            <a:r>
              <a:rPr lang="en" sz="1100">
                <a:solidFill>
                  <a:srgbClr val="A9B7C6"/>
                </a:solidFill>
              </a:rPr>
              <a:t>}</a:t>
            </a:r>
            <a:endParaRPr sz="1100">
              <a:solidFill>
                <a:srgbClr val="A9B7C6"/>
              </a:solidFill>
            </a:endParaRPr>
          </a:p>
          <a:p>
            <a:pPr indent="0" lvl="0" marL="0" rtl="0" algn="l">
              <a:spcBef>
                <a:spcPts val="0"/>
              </a:spcBef>
              <a:spcAft>
                <a:spcPts val="0"/>
              </a:spcAft>
              <a:buNone/>
            </a:pPr>
            <a:r>
              <a:t/>
            </a:r>
            <a:endParaRPr sz="1100">
              <a:solidFill>
                <a:srgbClr val="A9B7C6"/>
              </a:solidFill>
            </a:endParaRPr>
          </a:p>
          <a:p>
            <a:pPr indent="0" lvl="0" marL="0" rtl="0" algn="l">
              <a:spcBef>
                <a:spcPts val="0"/>
              </a:spcBef>
              <a:spcAft>
                <a:spcPts val="0"/>
              </a:spcAft>
              <a:buNone/>
            </a:pPr>
            <a:r>
              <a:rPr lang="en" sz="1100">
                <a:solidFill>
                  <a:srgbClr val="A9B7C6"/>
                </a:solidFill>
              </a:rPr>
              <a:t>type Subscription {</a:t>
            </a:r>
            <a:endParaRPr sz="1100">
              <a:solidFill>
                <a:srgbClr val="A9B7C6"/>
              </a:solidFill>
            </a:endParaRPr>
          </a:p>
          <a:p>
            <a:pPr indent="0" lvl="0" marL="0" rtl="0" algn="l">
              <a:spcBef>
                <a:spcPts val="0"/>
              </a:spcBef>
              <a:spcAft>
                <a:spcPts val="0"/>
              </a:spcAft>
              <a:buNone/>
            </a:pPr>
            <a:r>
              <a:rPr lang="en" sz="1100">
                <a:solidFill>
                  <a:srgbClr val="A9B7C6"/>
                </a:solidFill>
              </a:rPr>
              <a:t>   catCreated: Cat</a:t>
            </a:r>
            <a:endParaRPr sz="1100">
              <a:solidFill>
                <a:srgbClr val="A9B7C6"/>
              </a:solidFill>
            </a:endParaRPr>
          </a:p>
          <a:p>
            <a:pPr indent="0" lvl="0" marL="0" rtl="0" algn="l">
              <a:spcBef>
                <a:spcPts val="0"/>
              </a:spcBef>
              <a:spcAft>
                <a:spcPts val="0"/>
              </a:spcAft>
              <a:buNone/>
            </a:pPr>
            <a:r>
              <a:rPr lang="en" sz="1100">
                <a:solidFill>
                  <a:srgbClr val="A9B7C6"/>
                </a:solidFill>
              </a:rPr>
              <a:t>}</a:t>
            </a:r>
            <a:endParaRPr sz="1100">
              <a:solidFill>
                <a:srgbClr val="A9B7C6"/>
              </a:solidFill>
            </a:endParaRPr>
          </a:p>
          <a:p>
            <a:pPr indent="0" lvl="0" marL="0" rtl="0" algn="l">
              <a:spcBef>
                <a:spcPts val="0"/>
              </a:spcBef>
              <a:spcAft>
                <a:spcPts val="0"/>
              </a:spcAft>
              <a:buNone/>
            </a:pPr>
            <a:r>
              <a:t/>
            </a:r>
            <a:endParaRPr sz="1100">
              <a:solidFill>
                <a:srgbClr val="A9B7C6"/>
              </a:solidFill>
            </a:endParaRPr>
          </a:p>
          <a:p>
            <a:pPr indent="0" lvl="0" marL="0" rtl="0" algn="l">
              <a:spcBef>
                <a:spcPts val="0"/>
              </a:spcBef>
              <a:spcAft>
                <a:spcPts val="0"/>
              </a:spcAft>
              <a:buNone/>
            </a:pPr>
            <a:r>
              <a:rPr lang="en" sz="1100">
                <a:solidFill>
                  <a:srgbClr val="A9B7C6"/>
                </a:solidFill>
              </a:rPr>
              <a:t>type Cat {</a:t>
            </a:r>
            <a:endParaRPr sz="1100">
              <a:solidFill>
                <a:srgbClr val="A9B7C6"/>
              </a:solidFill>
            </a:endParaRPr>
          </a:p>
          <a:p>
            <a:pPr indent="0" lvl="0" marL="0" rtl="0" algn="l">
              <a:spcBef>
                <a:spcPts val="0"/>
              </a:spcBef>
              <a:spcAft>
                <a:spcPts val="0"/>
              </a:spcAft>
              <a:buNone/>
            </a:pPr>
            <a:r>
              <a:rPr lang="en" sz="1100">
                <a:solidFill>
                  <a:srgbClr val="A9B7C6"/>
                </a:solidFill>
              </a:rPr>
              <a:t>     id: Int</a:t>
            </a:r>
            <a:endParaRPr sz="1100">
              <a:solidFill>
                <a:srgbClr val="A9B7C6"/>
              </a:solidFill>
            </a:endParaRPr>
          </a:p>
          <a:p>
            <a:pPr indent="0" lvl="0" marL="0" rtl="0" algn="l">
              <a:spcBef>
                <a:spcPts val="0"/>
              </a:spcBef>
              <a:spcAft>
                <a:spcPts val="0"/>
              </a:spcAft>
              <a:buNone/>
            </a:pPr>
            <a:r>
              <a:rPr lang="en" sz="1100">
                <a:solidFill>
                  <a:srgbClr val="A9B7C6"/>
                </a:solidFill>
              </a:rPr>
              <a:t>     name: String</a:t>
            </a:r>
            <a:endParaRPr sz="1100">
              <a:solidFill>
                <a:srgbClr val="A9B7C6"/>
              </a:solidFill>
            </a:endParaRPr>
          </a:p>
          <a:p>
            <a:pPr indent="0" lvl="0" marL="0" rtl="0" algn="l">
              <a:spcBef>
                <a:spcPts val="0"/>
              </a:spcBef>
              <a:spcAft>
                <a:spcPts val="0"/>
              </a:spcAft>
              <a:buNone/>
            </a:pPr>
            <a:r>
              <a:rPr lang="en" sz="1100">
                <a:solidFill>
                  <a:srgbClr val="A9B7C6"/>
                </a:solidFill>
              </a:rPr>
              <a:t>     age: Int</a:t>
            </a:r>
            <a:endParaRPr sz="1100">
              <a:solidFill>
                <a:srgbClr val="A9B7C6"/>
              </a:solidFill>
            </a:endParaRPr>
          </a:p>
          <a:p>
            <a:pPr indent="0" lvl="0" marL="0" rtl="0" algn="l">
              <a:spcBef>
                <a:spcPts val="0"/>
              </a:spcBef>
              <a:spcAft>
                <a:spcPts val="0"/>
              </a:spcAft>
              <a:buNone/>
            </a:pPr>
            <a:r>
              <a:rPr lang="en" sz="1100">
                <a:solidFill>
                  <a:srgbClr val="A9B7C6"/>
                </a:solidFill>
              </a:rPr>
              <a:t>}</a:t>
            </a:r>
            <a:endParaRPr sz="1100">
              <a:solidFill>
                <a:srgbClr val="A9B7C6"/>
              </a:solidFill>
            </a:endParaRPr>
          </a:p>
          <a:p>
            <a:pPr indent="0" lvl="0" marL="0" rtl="0" algn="l">
              <a:spcBef>
                <a:spcPts val="0"/>
              </a:spcBef>
              <a:spcAft>
                <a:spcPts val="0"/>
              </a:spcAft>
              <a:buNone/>
            </a:pPr>
            <a:r>
              <a:t/>
            </a:r>
            <a:endParaRPr sz="1100">
              <a:solidFill>
                <a:srgbClr val="A9B7C6"/>
              </a:solidFill>
            </a:endParaRPr>
          </a:p>
          <a:p>
            <a:pPr indent="0" lvl="0" marL="0" rtl="0" algn="l">
              <a:spcBef>
                <a:spcPts val="0"/>
              </a:spcBef>
              <a:spcAft>
                <a:spcPts val="0"/>
              </a:spcAft>
              <a:buNone/>
            </a:pPr>
            <a:r>
              <a:rPr lang="en" sz="1100">
                <a:solidFill>
                  <a:srgbClr val="A9B7C6"/>
                </a:solidFill>
              </a:rPr>
              <a:t>input CreateCatInput {</a:t>
            </a:r>
            <a:endParaRPr sz="1100">
              <a:solidFill>
                <a:srgbClr val="A9B7C6"/>
              </a:solidFill>
            </a:endParaRPr>
          </a:p>
          <a:p>
            <a:pPr indent="0" lvl="0" marL="0" rtl="0" algn="l">
              <a:spcBef>
                <a:spcPts val="0"/>
              </a:spcBef>
              <a:spcAft>
                <a:spcPts val="0"/>
              </a:spcAft>
              <a:buNone/>
            </a:pPr>
            <a:r>
              <a:rPr lang="en" sz="1100">
                <a:solidFill>
                  <a:srgbClr val="A9B7C6"/>
                </a:solidFill>
              </a:rPr>
              <a:t>     name: String</a:t>
            </a:r>
            <a:endParaRPr sz="1100">
              <a:solidFill>
                <a:srgbClr val="A9B7C6"/>
              </a:solidFill>
            </a:endParaRPr>
          </a:p>
          <a:p>
            <a:pPr indent="0" lvl="0" marL="0" rtl="0" algn="l">
              <a:spcBef>
                <a:spcPts val="0"/>
              </a:spcBef>
              <a:spcAft>
                <a:spcPts val="0"/>
              </a:spcAft>
              <a:buNone/>
            </a:pPr>
            <a:r>
              <a:rPr lang="en" sz="1100">
                <a:solidFill>
                  <a:srgbClr val="A9B7C6"/>
                </a:solidFill>
              </a:rPr>
              <a:t>     age: Int</a:t>
            </a:r>
            <a:endParaRPr sz="1100">
              <a:solidFill>
                <a:srgbClr val="A9B7C6"/>
              </a:solidFill>
            </a:endParaRPr>
          </a:p>
          <a:p>
            <a:pPr indent="0" lvl="0" marL="0" rtl="0" algn="l">
              <a:spcBef>
                <a:spcPts val="0"/>
              </a:spcBef>
              <a:spcAft>
                <a:spcPts val="0"/>
              </a:spcAft>
              <a:buNone/>
            </a:pPr>
            <a:r>
              <a:rPr lang="en" sz="1100">
                <a:solidFill>
                  <a:srgbClr val="A9B7C6"/>
                </a:solidFill>
              </a:rPr>
              <a:t>}</a:t>
            </a:r>
            <a:endParaRPr sz="1100">
              <a:solidFill>
                <a:srgbClr val="A9B7C6"/>
              </a:solidFill>
            </a:endParaRPr>
          </a:p>
          <a:p>
            <a:pPr indent="0" lvl="0" marL="0" rtl="0" algn="l">
              <a:spcBef>
                <a:spcPts val="0"/>
              </a:spcBef>
              <a:spcAft>
                <a:spcPts val="0"/>
              </a:spcAft>
              <a:buNone/>
            </a:pPr>
            <a:r>
              <a:t/>
            </a:r>
            <a:endParaRPr sz="1100">
              <a:solidFill>
                <a:srgbClr val="A9B7C6"/>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Google Shape;469;p83"/>
          <p:cNvPicPr preferRelativeResize="0"/>
          <p:nvPr/>
        </p:nvPicPr>
        <p:blipFill>
          <a:blip r:embed="rId3">
            <a:alphaModFix/>
          </a:blip>
          <a:stretch>
            <a:fillRect/>
          </a:stretch>
        </p:blipFill>
        <p:spPr>
          <a:xfrm>
            <a:off x="152400" y="0"/>
            <a:ext cx="8515047" cy="514349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for Scalability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85"/>
          <p:cNvSpPr txBox="1"/>
          <p:nvPr>
            <p:ph type="title"/>
          </p:nvPr>
        </p:nvSpPr>
        <p:spPr>
          <a:xfrm>
            <a:off x="255625" y="324700"/>
            <a:ext cx="4045200" cy="86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Siege</a:t>
            </a:r>
            <a:endParaRPr/>
          </a:p>
        </p:txBody>
      </p:sp>
      <p:sp>
        <p:nvSpPr>
          <p:cNvPr id="480" name="Google Shape;480;p85"/>
          <p:cNvSpPr txBox="1"/>
          <p:nvPr>
            <p:ph idx="2" type="body"/>
          </p:nvPr>
        </p:nvSpPr>
        <p:spPr>
          <a:xfrm>
            <a:off x="4939500" y="857875"/>
            <a:ext cx="3837000" cy="35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Siege is an http/https regression testing and benchmarking utility. It was designed to let web developers measure the performance of their code under duress, to see how it will stand up to load on the internet.</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rPr lang="en" sz="1700"/>
              <a:t>https://www.joedog.org/siege-manual/</a:t>
            </a:r>
            <a:endParaRPr sz="1700"/>
          </a:p>
        </p:txBody>
      </p:sp>
      <p:pic>
        <p:nvPicPr>
          <p:cNvPr id="481" name="Google Shape;481;p85"/>
          <p:cNvPicPr preferRelativeResize="0"/>
          <p:nvPr/>
        </p:nvPicPr>
        <p:blipFill>
          <a:blip r:embed="rId3">
            <a:alphaModFix/>
          </a:blip>
          <a:stretch>
            <a:fillRect/>
          </a:stretch>
        </p:blipFill>
        <p:spPr>
          <a:xfrm>
            <a:off x="325324" y="1185099"/>
            <a:ext cx="3905825" cy="3561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Siege in Action</a:t>
            </a:r>
            <a:endParaRPr/>
          </a:p>
        </p:txBody>
      </p:sp>
      <p:pic>
        <p:nvPicPr>
          <p:cNvPr id="487" name="Google Shape;487;p86"/>
          <p:cNvPicPr preferRelativeResize="0"/>
          <p:nvPr/>
        </p:nvPicPr>
        <p:blipFill>
          <a:blip r:embed="rId3">
            <a:alphaModFix/>
          </a:blip>
          <a:stretch>
            <a:fillRect/>
          </a:stretch>
        </p:blipFill>
        <p:spPr>
          <a:xfrm>
            <a:off x="1682025" y="1201925"/>
            <a:ext cx="5779950" cy="39415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Swagger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Swagger to your project</a:t>
            </a:r>
            <a:endParaRPr/>
          </a:p>
        </p:txBody>
      </p:sp>
      <p:sp>
        <p:nvSpPr>
          <p:cNvPr id="498" name="Google Shape;498;p88"/>
          <p:cNvSpPr txBox="1"/>
          <p:nvPr/>
        </p:nvSpPr>
        <p:spPr>
          <a:xfrm>
            <a:off x="311700" y="316000"/>
            <a:ext cx="8466900" cy="3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7832"/>
                </a:solidFill>
              </a:rPr>
              <a:t>const </a:t>
            </a:r>
            <a:r>
              <a:rPr lang="en">
                <a:solidFill>
                  <a:srgbClr val="A9B7C6"/>
                </a:solidFill>
              </a:rPr>
              <a:t>options = </a:t>
            </a:r>
            <a:r>
              <a:rPr b="1" lang="en">
                <a:solidFill>
                  <a:srgbClr val="CC7832"/>
                </a:solidFill>
              </a:rPr>
              <a:t>new </a:t>
            </a:r>
            <a:r>
              <a:rPr lang="en">
                <a:solidFill>
                  <a:srgbClr val="A9B7C6"/>
                </a:solidFill>
              </a:rPr>
              <a:t>DocumentBuilder()</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FFC66D"/>
                </a:solidFill>
              </a:rPr>
              <a:t>setTitle</a:t>
            </a:r>
            <a:r>
              <a:rPr lang="en">
                <a:solidFill>
                  <a:srgbClr val="A9B7C6"/>
                </a:solidFill>
              </a:rPr>
              <a:t>(</a:t>
            </a:r>
            <a:r>
              <a:rPr lang="en">
                <a:solidFill>
                  <a:srgbClr val="6A8759"/>
                </a:solidFill>
              </a:rPr>
              <a:t>'nestjs ng china Example'</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FFC66D"/>
                </a:solidFill>
              </a:rPr>
              <a:t>setDescription</a:t>
            </a:r>
            <a:r>
              <a:rPr lang="en">
                <a:solidFill>
                  <a:srgbClr val="A9B7C6"/>
                </a:solidFill>
              </a:rPr>
              <a:t>(</a:t>
            </a:r>
            <a:r>
              <a:rPr lang="en">
                <a:solidFill>
                  <a:srgbClr val="6A8759"/>
                </a:solidFill>
              </a:rPr>
              <a:t>'Demonstrating that Swagger API documentation can be created from nestJS'</a:t>
            </a:r>
            <a:r>
              <a:rPr lang="en">
                <a:solidFill>
                  <a:srgbClr val="A9B7C6"/>
                </a:solidFill>
              </a:rPr>
              <a:t>)</a:t>
            </a:r>
            <a:endParaRPr>
              <a:solidFill>
                <a:srgbClr val="A9B7C6"/>
              </a:solidFill>
            </a:endParaRPr>
          </a:p>
          <a:p>
            <a:pPr indent="0" lvl="0" marL="0" rtl="0" algn="l">
              <a:spcBef>
                <a:spcPts val="0"/>
              </a:spcBef>
              <a:spcAft>
                <a:spcPts val="0"/>
              </a:spcAft>
              <a:buNone/>
            </a:pPr>
            <a:r>
              <a:rPr lang="en">
                <a:solidFill>
                  <a:srgbClr val="A9B7C6"/>
                </a:solidFill>
              </a:rPr>
              <a:t> .</a:t>
            </a:r>
            <a:r>
              <a:rPr lang="en">
                <a:solidFill>
                  <a:srgbClr val="FFC66D"/>
                </a:solidFill>
              </a:rPr>
              <a:t>setVersion</a:t>
            </a:r>
            <a:r>
              <a:rPr lang="en">
                <a:solidFill>
                  <a:srgbClr val="A9B7C6"/>
                </a:solidFill>
              </a:rPr>
              <a:t>(</a:t>
            </a:r>
            <a:r>
              <a:rPr lang="en">
                <a:solidFill>
                  <a:srgbClr val="6A8759"/>
                </a:solidFill>
              </a:rPr>
              <a:t>'1.0'</a:t>
            </a:r>
            <a:r>
              <a:rPr lang="en">
                <a:solidFill>
                  <a:srgbClr val="A9B7C6"/>
                </a:solidFill>
              </a:rPr>
              <a:t>) </a:t>
            </a:r>
            <a:r>
              <a:rPr lang="en">
                <a:solidFill>
                  <a:srgbClr val="808080"/>
                </a:solidFill>
              </a:rPr>
              <a:t>// This should pull from package.json</a:t>
            </a:r>
            <a:endParaRPr>
              <a:solidFill>
                <a:srgbClr val="808080"/>
              </a:solidFill>
            </a:endParaRPr>
          </a:p>
          <a:p>
            <a:pPr indent="0" lvl="0" marL="0" rtl="0" algn="l">
              <a:spcBef>
                <a:spcPts val="0"/>
              </a:spcBef>
              <a:spcAft>
                <a:spcPts val="0"/>
              </a:spcAft>
              <a:buNone/>
            </a:pPr>
            <a:r>
              <a:rPr lang="en">
                <a:solidFill>
                  <a:srgbClr val="808080"/>
                </a:solidFill>
              </a:rPr>
              <a:t> </a:t>
            </a:r>
            <a:r>
              <a:rPr lang="en">
                <a:solidFill>
                  <a:srgbClr val="A9B7C6"/>
                </a:solidFill>
              </a:rPr>
              <a:t>.</a:t>
            </a:r>
            <a:r>
              <a:rPr lang="en">
                <a:solidFill>
                  <a:srgbClr val="FFC66D"/>
                </a:solidFill>
              </a:rPr>
              <a:t>build</a:t>
            </a:r>
            <a:r>
              <a:rPr lang="en">
                <a:solidFill>
                  <a:srgbClr val="A9B7C6"/>
                </a:solidFill>
              </a:rPr>
              <a:t>()</a:t>
            </a:r>
            <a:r>
              <a:rPr lang="en">
                <a:solidFill>
                  <a:srgbClr val="CC7832"/>
                </a:solidFill>
              </a:rPr>
              <a:t>;</a:t>
            </a:r>
            <a:endParaRPr>
              <a:solidFill>
                <a:srgbClr val="CC7832"/>
              </a:solidFill>
            </a:endParaRPr>
          </a:p>
          <a:p>
            <a:pPr indent="0" lvl="0" marL="0" rtl="0" algn="l">
              <a:spcBef>
                <a:spcPts val="0"/>
              </a:spcBef>
              <a:spcAft>
                <a:spcPts val="0"/>
              </a:spcAft>
              <a:buNone/>
            </a:pPr>
            <a:r>
              <a:t/>
            </a:r>
            <a:endParaRPr>
              <a:solidFill>
                <a:srgbClr val="CC7832"/>
              </a:solidFill>
            </a:endParaRPr>
          </a:p>
          <a:p>
            <a:pPr indent="0" lvl="0" marL="0" rtl="0" algn="l">
              <a:spcBef>
                <a:spcPts val="0"/>
              </a:spcBef>
              <a:spcAft>
                <a:spcPts val="0"/>
              </a:spcAft>
              <a:buNone/>
            </a:pPr>
            <a:r>
              <a:rPr b="1" lang="en">
                <a:solidFill>
                  <a:srgbClr val="CC7832"/>
                </a:solidFill>
              </a:rPr>
              <a:t>const </a:t>
            </a:r>
            <a:r>
              <a:rPr lang="en">
                <a:solidFill>
                  <a:srgbClr val="A9B7C6"/>
                </a:solidFill>
              </a:rPr>
              <a:t>document = SwaggerModule.</a:t>
            </a:r>
            <a:r>
              <a:rPr i="1" lang="en">
                <a:solidFill>
                  <a:srgbClr val="FFC66D"/>
                </a:solidFill>
              </a:rPr>
              <a:t>createDocument</a:t>
            </a:r>
            <a:r>
              <a:rPr lang="en">
                <a:solidFill>
                  <a:srgbClr val="A9B7C6"/>
                </a:solidFill>
              </a:rPr>
              <a:t>(app</a:t>
            </a:r>
            <a:r>
              <a:rPr lang="en">
                <a:solidFill>
                  <a:srgbClr val="CC7832"/>
                </a:solidFill>
              </a:rPr>
              <a:t>, </a:t>
            </a:r>
            <a:r>
              <a:rPr lang="en">
                <a:solidFill>
                  <a:srgbClr val="A9B7C6"/>
                </a:solidFill>
              </a:rPr>
              <a:t>options)</a:t>
            </a:r>
            <a:r>
              <a:rPr lang="en">
                <a:solidFill>
                  <a:srgbClr val="CC7832"/>
                </a:solidFill>
              </a:rPr>
              <a:t>;</a:t>
            </a:r>
            <a:endParaRPr>
              <a:solidFill>
                <a:srgbClr val="CC7832"/>
              </a:solidFill>
            </a:endParaRPr>
          </a:p>
          <a:p>
            <a:pPr indent="0" lvl="0" marL="0" rtl="0" algn="l">
              <a:spcBef>
                <a:spcPts val="0"/>
              </a:spcBef>
              <a:spcAft>
                <a:spcPts val="0"/>
              </a:spcAft>
              <a:buNone/>
            </a:pPr>
            <a:r>
              <a:rPr lang="en">
                <a:solidFill>
                  <a:srgbClr val="A9B7C6"/>
                </a:solidFill>
              </a:rPr>
              <a:t>SwaggerModule.</a:t>
            </a:r>
            <a:r>
              <a:rPr i="1" lang="en">
                <a:solidFill>
                  <a:srgbClr val="FFC66D"/>
                </a:solidFill>
              </a:rPr>
              <a:t>setup</a:t>
            </a:r>
            <a:r>
              <a:rPr lang="en">
                <a:solidFill>
                  <a:srgbClr val="A9B7C6"/>
                </a:solidFill>
              </a:rPr>
              <a:t>(</a:t>
            </a:r>
            <a:r>
              <a:rPr lang="en">
                <a:solidFill>
                  <a:srgbClr val="6A8759"/>
                </a:solidFill>
              </a:rPr>
              <a:t>'docs'</a:t>
            </a:r>
            <a:r>
              <a:rPr lang="en">
                <a:solidFill>
                  <a:srgbClr val="CC7832"/>
                </a:solidFill>
              </a:rPr>
              <a:t>, </a:t>
            </a:r>
            <a:r>
              <a:rPr lang="en">
                <a:solidFill>
                  <a:srgbClr val="A9B7C6"/>
                </a:solidFill>
              </a:rPr>
              <a:t>app</a:t>
            </a:r>
            <a:r>
              <a:rPr lang="en">
                <a:solidFill>
                  <a:srgbClr val="CC7832"/>
                </a:solidFill>
              </a:rPr>
              <a:t>, </a:t>
            </a:r>
            <a:r>
              <a:rPr lang="en">
                <a:solidFill>
                  <a:srgbClr val="A9B7C6"/>
                </a:solidFill>
              </a:rPr>
              <a:t>document)</a:t>
            </a:r>
            <a:r>
              <a:rPr lang="en">
                <a:solidFill>
                  <a:srgbClr val="CC7832"/>
                </a:solidFill>
              </a:rPr>
              <a:t>;</a:t>
            </a:r>
            <a:endParaRPr>
              <a:solidFill>
                <a:srgbClr val="CC783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8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Annotate your controllers</a:t>
            </a:r>
            <a:endParaRPr/>
          </a:p>
        </p:txBody>
      </p:sp>
      <p:sp>
        <p:nvSpPr>
          <p:cNvPr id="504" name="Google Shape;504;p89"/>
          <p:cNvSpPr txBox="1"/>
          <p:nvPr/>
        </p:nvSpPr>
        <p:spPr>
          <a:xfrm>
            <a:off x="311700" y="445025"/>
            <a:ext cx="8571900" cy="37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B529"/>
                </a:solidFill>
              </a:rPr>
              <a:t>@Post</a:t>
            </a:r>
            <a:r>
              <a:rPr lang="en" sz="1600">
                <a:solidFill>
                  <a:srgbClr val="A9B7C6"/>
                </a:solidFill>
              </a:rPr>
              <a:t>(</a:t>
            </a:r>
            <a:r>
              <a:rPr lang="en" sz="1600">
                <a:solidFill>
                  <a:srgbClr val="6A8759"/>
                </a:solidFill>
              </a:rPr>
              <a:t>'single'</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BBB529"/>
                </a:solidFill>
              </a:rPr>
              <a:t>@ApiConsumes</a:t>
            </a:r>
            <a:r>
              <a:rPr lang="en" sz="1600">
                <a:solidFill>
                  <a:srgbClr val="A9B7C6"/>
                </a:solidFill>
              </a:rPr>
              <a:t>(</a:t>
            </a:r>
            <a:r>
              <a:rPr lang="en" sz="1600">
                <a:solidFill>
                  <a:srgbClr val="6A8759"/>
                </a:solidFill>
              </a:rPr>
              <a:t>'multipart/form-data'</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BBB529"/>
                </a:solidFill>
              </a:rPr>
              <a:t>@ApiImplicitFile</a:t>
            </a:r>
            <a:r>
              <a:rPr lang="en" sz="1600">
                <a:solidFill>
                  <a:srgbClr val="A9B7C6"/>
                </a:solidFill>
              </a:rPr>
              <a:t>({</a:t>
            </a:r>
            <a:r>
              <a:rPr lang="en" sz="1600">
                <a:solidFill>
                  <a:srgbClr val="9876AA"/>
                </a:solidFill>
              </a:rPr>
              <a:t>name</a:t>
            </a:r>
            <a:r>
              <a:rPr lang="en" sz="1600">
                <a:solidFill>
                  <a:srgbClr val="A9B7C6"/>
                </a:solidFill>
              </a:rPr>
              <a:t>: </a:t>
            </a:r>
            <a:r>
              <a:rPr lang="en" sz="1600">
                <a:solidFill>
                  <a:srgbClr val="6A8759"/>
                </a:solidFill>
              </a:rPr>
              <a:t>'file'</a:t>
            </a:r>
            <a:r>
              <a:rPr lang="en" sz="1600">
                <a:solidFill>
                  <a:srgbClr val="CC7832"/>
                </a:solidFill>
              </a:rPr>
              <a:t>, </a:t>
            </a:r>
            <a:r>
              <a:rPr lang="en" sz="1600">
                <a:solidFill>
                  <a:srgbClr val="9876AA"/>
                </a:solidFill>
              </a:rPr>
              <a:t>required</a:t>
            </a:r>
            <a:r>
              <a:rPr lang="en" sz="1600">
                <a:solidFill>
                  <a:srgbClr val="A9B7C6"/>
                </a:solidFill>
              </a:rPr>
              <a:t>: </a:t>
            </a:r>
            <a:r>
              <a:rPr b="1" lang="en" sz="1600">
                <a:solidFill>
                  <a:srgbClr val="CC7832"/>
                </a:solidFill>
              </a:rPr>
              <a:t>true</a:t>
            </a:r>
            <a:r>
              <a:rPr lang="en" sz="1600">
                <a:solidFill>
                  <a:srgbClr val="CC7832"/>
                </a:solidFill>
              </a:rPr>
              <a:t>, </a:t>
            </a:r>
            <a:r>
              <a:rPr lang="en" sz="1600">
                <a:solidFill>
                  <a:srgbClr val="9876AA"/>
                </a:solidFill>
              </a:rPr>
              <a:t>description</a:t>
            </a:r>
            <a:r>
              <a:rPr lang="en" sz="1600">
                <a:solidFill>
                  <a:srgbClr val="A9B7C6"/>
                </a:solidFill>
              </a:rPr>
              <a:t>: </a:t>
            </a:r>
            <a:r>
              <a:rPr lang="en" sz="1600">
                <a:solidFill>
                  <a:srgbClr val="6A8759"/>
                </a:solidFill>
              </a:rPr>
              <a:t>'User Uploaded File'</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BBB529"/>
                </a:solidFill>
              </a:rPr>
              <a:t>@ApiResponse</a:t>
            </a:r>
            <a:r>
              <a:rPr lang="en" sz="1600">
                <a:solidFill>
                  <a:srgbClr val="A9B7C6"/>
                </a:solidFill>
              </a:rPr>
              <a:t>({</a:t>
            </a:r>
            <a:r>
              <a:rPr lang="en" sz="1600">
                <a:solidFill>
                  <a:srgbClr val="9876AA"/>
                </a:solidFill>
              </a:rPr>
              <a:t>status</a:t>
            </a:r>
            <a:r>
              <a:rPr lang="en" sz="1600">
                <a:solidFill>
                  <a:srgbClr val="A9B7C6"/>
                </a:solidFill>
              </a:rPr>
              <a:t>: HttpStatus.</a:t>
            </a:r>
            <a:r>
              <a:rPr i="1" lang="en" sz="1600">
                <a:solidFill>
                  <a:srgbClr val="9876AA"/>
                </a:solidFill>
              </a:rPr>
              <a:t>ACCEPTED</a:t>
            </a:r>
            <a:r>
              <a:rPr lang="en" sz="1600">
                <a:solidFill>
                  <a:srgbClr val="CC7832"/>
                </a:solidFill>
              </a:rPr>
              <a:t>, </a:t>
            </a:r>
            <a:r>
              <a:rPr lang="en" sz="1600">
                <a:solidFill>
                  <a:srgbClr val="9876AA"/>
                </a:solidFill>
              </a:rPr>
              <a:t>description</a:t>
            </a:r>
            <a:r>
              <a:rPr lang="en" sz="1600">
                <a:solidFill>
                  <a:srgbClr val="A9B7C6"/>
                </a:solidFill>
              </a:rPr>
              <a:t>: </a:t>
            </a:r>
            <a:r>
              <a:rPr lang="en" sz="1600">
                <a:solidFill>
                  <a:srgbClr val="6A8759"/>
                </a:solidFill>
              </a:rPr>
              <a:t>'The File has been saved'</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BBB529"/>
                </a:solidFill>
              </a:rPr>
              <a:t>@ApiOperation</a:t>
            </a:r>
            <a:r>
              <a:rPr lang="en" sz="1600">
                <a:solidFill>
                  <a:srgbClr val="A9B7C6"/>
                </a:solidFill>
              </a:rPr>
              <a:t>({ </a:t>
            </a:r>
            <a:r>
              <a:rPr lang="en" sz="1600">
                <a:solidFill>
                  <a:srgbClr val="9876AA"/>
                </a:solidFill>
              </a:rPr>
              <a:t>title</a:t>
            </a:r>
            <a:r>
              <a:rPr lang="en" sz="1600">
                <a:solidFill>
                  <a:srgbClr val="A9B7C6"/>
                </a:solidFill>
              </a:rPr>
              <a:t>: </a:t>
            </a:r>
            <a:r>
              <a:rPr lang="en" sz="1600">
                <a:solidFill>
                  <a:srgbClr val="6A8759"/>
                </a:solidFill>
              </a:rPr>
              <a:t>'Uploads file to the server' </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BBB529"/>
                </a:solidFill>
              </a:rPr>
              <a:t>@UseInterceptors</a:t>
            </a:r>
            <a:r>
              <a:rPr lang="en" sz="1600">
                <a:solidFill>
                  <a:srgbClr val="A9B7C6"/>
                </a:solidFill>
              </a:rPr>
              <a:t>(</a:t>
            </a:r>
            <a:r>
              <a:rPr lang="en" sz="1600">
                <a:solidFill>
                  <a:srgbClr val="FFC66D"/>
                </a:solidFill>
              </a:rPr>
              <a:t>FileInterceptor</a:t>
            </a:r>
            <a:r>
              <a:rPr lang="en" sz="1600">
                <a:solidFill>
                  <a:srgbClr val="A9B7C6"/>
                </a:solidFill>
              </a:rPr>
              <a:t>(</a:t>
            </a:r>
            <a:r>
              <a:rPr lang="en" sz="1600">
                <a:solidFill>
                  <a:srgbClr val="6A8759"/>
                </a:solidFill>
              </a:rPr>
              <a:t>'file'</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FFC66D"/>
                </a:solidFill>
              </a:rPr>
              <a:t>uploadFile</a:t>
            </a:r>
            <a:r>
              <a:rPr lang="en" sz="1600">
                <a:solidFill>
                  <a:srgbClr val="A9B7C6"/>
                </a:solidFill>
              </a:rPr>
              <a:t>(</a:t>
            </a:r>
            <a:r>
              <a:rPr lang="en" sz="1600">
                <a:solidFill>
                  <a:srgbClr val="BBB529"/>
                </a:solidFill>
              </a:rPr>
              <a:t>@UploadedFile</a:t>
            </a:r>
            <a:r>
              <a:rPr lang="en" sz="1600">
                <a:solidFill>
                  <a:srgbClr val="A9B7C6"/>
                </a:solidFill>
              </a:rPr>
              <a:t>() file) {</a:t>
            </a:r>
            <a:endParaRPr sz="1600">
              <a:solidFill>
                <a:srgbClr val="A9B7C6"/>
              </a:solidFill>
            </a:endParaRPr>
          </a:p>
          <a:p>
            <a:pPr indent="0" lvl="0" marL="0" rtl="0" algn="l">
              <a:spcBef>
                <a:spcPts val="0"/>
              </a:spcBef>
              <a:spcAft>
                <a:spcPts val="0"/>
              </a:spcAft>
              <a:buNone/>
            </a:pPr>
            <a:r>
              <a:rPr lang="en" sz="1600">
                <a:solidFill>
                  <a:srgbClr val="A9B7C6"/>
                </a:solidFill>
              </a:rPr>
              <a:t>   fs.</a:t>
            </a:r>
            <a:r>
              <a:rPr lang="en" sz="1600">
                <a:solidFill>
                  <a:srgbClr val="FFC66D"/>
                </a:solidFill>
              </a:rPr>
              <a:t>createWriteStream</a:t>
            </a:r>
            <a:r>
              <a:rPr lang="en" sz="1600">
                <a:solidFill>
                  <a:srgbClr val="A9B7C6"/>
                </a:solidFill>
              </a:rPr>
              <a:t>(path.</a:t>
            </a:r>
            <a:r>
              <a:rPr lang="en" sz="1600">
                <a:solidFill>
                  <a:srgbClr val="FFC66D"/>
                </a:solidFill>
              </a:rPr>
              <a:t>join</a:t>
            </a:r>
            <a:r>
              <a:rPr lang="en" sz="1600">
                <a:solidFill>
                  <a:srgbClr val="A9B7C6"/>
                </a:solidFill>
              </a:rPr>
              <a:t>(</a:t>
            </a:r>
            <a:r>
              <a:rPr lang="en" sz="1600">
                <a:solidFill>
                  <a:srgbClr val="6A8759"/>
                </a:solidFill>
              </a:rPr>
              <a:t>`static_files/</a:t>
            </a:r>
            <a:r>
              <a:rPr lang="en" sz="1600">
                <a:solidFill>
                  <a:srgbClr val="A9B7C6"/>
                </a:solidFill>
              </a:rPr>
              <a:t>${file.</a:t>
            </a:r>
            <a:r>
              <a:rPr lang="en" sz="1600">
                <a:solidFill>
                  <a:srgbClr val="9876AA"/>
                </a:solidFill>
              </a:rPr>
              <a:t>originalname</a:t>
            </a:r>
            <a:r>
              <a:rPr lang="en" sz="1600">
                <a:solidFill>
                  <a:srgbClr val="A9B7C6"/>
                </a:solidFill>
              </a:rPr>
              <a:t>}</a:t>
            </a:r>
            <a:r>
              <a:rPr lang="en" sz="1600">
                <a:solidFill>
                  <a:srgbClr val="6A8759"/>
                </a:solidFill>
              </a:rPr>
              <a:t>`</a:t>
            </a:r>
            <a:r>
              <a:rPr lang="en" sz="1600">
                <a:solidFill>
                  <a:srgbClr val="A9B7C6"/>
                </a:solidFill>
              </a:rPr>
              <a:t>))</a:t>
            </a:r>
            <a:r>
              <a:rPr lang="en" sz="1600">
                <a:solidFill>
                  <a:srgbClr val="CC7832"/>
                </a:solidFill>
              </a:rPr>
              <a:t>;</a:t>
            </a:r>
            <a:endParaRPr sz="1600">
              <a:solidFill>
                <a:srgbClr val="CC7832"/>
              </a:solidFill>
            </a:endParaRPr>
          </a:p>
          <a:p>
            <a:pPr indent="0" lvl="0" marL="0" rtl="0" algn="l">
              <a:spcBef>
                <a:spcPts val="0"/>
              </a:spcBef>
              <a:spcAft>
                <a:spcPts val="0"/>
              </a:spcAft>
              <a:buNone/>
            </a:pPr>
            <a:r>
              <a:rPr lang="en" sz="1600">
                <a:solidFill>
                  <a:srgbClr val="CC7832"/>
                </a:solidFill>
              </a:rPr>
              <a:t>   </a:t>
            </a:r>
            <a:r>
              <a:rPr b="1" lang="en" sz="1600">
                <a:solidFill>
                  <a:srgbClr val="CC7832"/>
                </a:solidFill>
              </a:rPr>
              <a:t>return </a:t>
            </a:r>
            <a:r>
              <a:rPr lang="en" sz="1600">
                <a:solidFill>
                  <a:srgbClr val="A9B7C6"/>
                </a:solidFill>
              </a:rPr>
              <a:t>HttpStatus.</a:t>
            </a:r>
            <a:r>
              <a:rPr i="1" lang="en" sz="1600">
                <a:solidFill>
                  <a:srgbClr val="9876AA"/>
                </a:solidFill>
              </a:rPr>
              <a:t>ACCEPTED</a:t>
            </a:r>
            <a:r>
              <a:rPr lang="en" sz="1600">
                <a:solidFill>
                  <a:srgbClr val="CC7832"/>
                </a:solidFill>
              </a:rPr>
              <a:t>;</a:t>
            </a:r>
            <a:endParaRPr sz="1600">
              <a:solidFill>
                <a:srgbClr val="CC7832"/>
              </a:solidFill>
            </a:endParaRPr>
          </a:p>
          <a:p>
            <a:pPr indent="0" lvl="0" marL="0" rtl="0" algn="l">
              <a:spcBef>
                <a:spcPts val="0"/>
              </a:spcBef>
              <a:spcAft>
                <a:spcPts val="0"/>
              </a:spcAft>
              <a:buNone/>
            </a:pPr>
            <a:r>
              <a:rPr lang="en" sz="1600">
                <a:solidFill>
                  <a:srgbClr val="A9B7C6"/>
                </a:solidFill>
              </a:rPr>
              <a:t>}</a:t>
            </a:r>
            <a:endParaRPr sz="1600">
              <a:solidFill>
                <a:srgbClr val="A9B7C6"/>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9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Sockets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91"/>
          <p:cNvPicPr preferRelativeResize="0"/>
          <p:nvPr/>
        </p:nvPicPr>
        <p:blipFill rotWithShape="1">
          <a:blip r:embed="rId3">
            <a:alphaModFix/>
          </a:blip>
          <a:srcRect b="0" l="7786" r="7481" t="0"/>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won’t cover</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Node is better or worse than other server technologies</a:t>
            </a:r>
            <a:endParaRPr/>
          </a:p>
          <a:p>
            <a:pPr indent="-342900" lvl="0" marL="457200" rtl="0" algn="l">
              <a:spcBef>
                <a:spcPts val="0"/>
              </a:spcBef>
              <a:spcAft>
                <a:spcPts val="0"/>
              </a:spcAft>
              <a:buSzPts val="1800"/>
              <a:buChar char="●"/>
            </a:pPr>
            <a:r>
              <a:rPr lang="en"/>
              <a:t>How to Test or Test Coverage</a:t>
            </a:r>
            <a:endParaRPr/>
          </a:p>
        </p:txBody>
      </p:sp>
      <p:pic>
        <p:nvPicPr>
          <p:cNvPr id="102" name="Google Shape;102;p20"/>
          <p:cNvPicPr preferRelativeResize="0"/>
          <p:nvPr/>
        </p:nvPicPr>
        <p:blipFill>
          <a:blip r:embed="rId3">
            <a:alphaModFix/>
          </a:blip>
          <a:stretch>
            <a:fillRect/>
          </a:stretch>
        </p:blipFill>
        <p:spPr>
          <a:xfrm>
            <a:off x="4225749" y="1970777"/>
            <a:ext cx="4606550" cy="2598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9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 websocket</a:t>
            </a:r>
            <a:endParaRPr/>
          </a:p>
        </p:txBody>
      </p:sp>
      <p:sp>
        <p:nvSpPr>
          <p:cNvPr id="520" name="Google Shape;520;p92"/>
          <p:cNvSpPr txBox="1"/>
          <p:nvPr/>
        </p:nvSpPr>
        <p:spPr>
          <a:xfrm>
            <a:off x="311700" y="225900"/>
            <a:ext cx="7683000" cy="400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BBB529"/>
                </a:solidFill>
              </a:rPr>
              <a:t>@WebSocketGateway</a:t>
            </a:r>
            <a:r>
              <a:rPr lang="en" sz="1200">
                <a:solidFill>
                  <a:srgbClr val="A9B7C6"/>
                </a:solidFill>
              </a:rPr>
              <a:t>({</a:t>
            </a:r>
            <a:r>
              <a:rPr lang="en" sz="1200">
                <a:solidFill>
                  <a:srgbClr val="9876AA"/>
                </a:solidFill>
              </a:rPr>
              <a:t>origins</a:t>
            </a:r>
            <a:r>
              <a:rPr lang="en" sz="1200">
                <a:solidFill>
                  <a:srgbClr val="A9B7C6"/>
                </a:solidFill>
              </a:rPr>
              <a:t>: </a:t>
            </a:r>
            <a:r>
              <a:rPr lang="en" sz="1200">
                <a:solidFill>
                  <a:srgbClr val="6A8759"/>
                </a:solidFill>
              </a:rPr>
              <a:t>'*:*'</a:t>
            </a:r>
            <a:r>
              <a:rPr lang="en" sz="1200">
                <a:solidFill>
                  <a:srgbClr val="A9B7C6"/>
                </a:solidFill>
              </a:rPr>
              <a:t>})</a:t>
            </a:r>
            <a:endParaRPr sz="1200">
              <a:solidFill>
                <a:srgbClr val="A9B7C6"/>
              </a:solidFill>
            </a:endParaRPr>
          </a:p>
          <a:p>
            <a:pPr indent="0" lvl="0" marL="0" rtl="0" algn="l">
              <a:spcBef>
                <a:spcPts val="0"/>
              </a:spcBef>
              <a:spcAft>
                <a:spcPts val="0"/>
              </a:spcAft>
              <a:buNone/>
            </a:pPr>
            <a:r>
              <a:rPr b="1" lang="en" sz="1200">
                <a:solidFill>
                  <a:srgbClr val="CC7832"/>
                </a:solidFill>
              </a:rPr>
              <a:t>export class </a:t>
            </a:r>
            <a:r>
              <a:rPr lang="en" sz="1200">
                <a:solidFill>
                  <a:srgbClr val="A9B7C6"/>
                </a:solidFill>
              </a:rPr>
              <a:t>UiLogsGateway </a:t>
            </a:r>
            <a:r>
              <a:rPr b="1" lang="en" sz="1200">
                <a:solidFill>
                  <a:srgbClr val="CC7832"/>
                </a:solidFill>
              </a:rPr>
              <a:t>implements </a:t>
            </a:r>
            <a:r>
              <a:rPr lang="en" sz="1200">
                <a:solidFill>
                  <a:srgbClr val="A9B7C6"/>
                </a:solidFill>
              </a:rPr>
              <a:t>OnGatewayConnection</a:t>
            </a:r>
            <a:r>
              <a:rPr lang="en" sz="1200">
                <a:solidFill>
                  <a:srgbClr val="CC7832"/>
                </a:solidFill>
              </a:rPr>
              <a:t>, </a:t>
            </a:r>
            <a:r>
              <a:rPr lang="en" sz="1200">
                <a:solidFill>
                  <a:srgbClr val="A9B7C6"/>
                </a:solidFill>
              </a:rPr>
              <a:t>OnGatewayDisconnect {</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BBB529"/>
                </a:solidFill>
              </a:rPr>
              <a:t>@WebSocketServer</a:t>
            </a:r>
            <a:r>
              <a:rPr lang="en" sz="1200">
                <a:solidFill>
                  <a:srgbClr val="A9B7C6"/>
                </a:solidFill>
              </a:rPr>
              <a:t>() </a:t>
            </a:r>
            <a:r>
              <a:rPr lang="en" sz="1200">
                <a:solidFill>
                  <a:srgbClr val="9876AA"/>
                </a:solidFill>
              </a:rPr>
              <a:t>server</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b="1" lang="en" sz="1200">
                <a:solidFill>
                  <a:srgbClr val="CC7832"/>
                </a:solidFill>
              </a:rPr>
              <a:t>constructor</a:t>
            </a:r>
            <a:r>
              <a:rPr lang="en" sz="1200">
                <a:solidFill>
                  <a:srgbClr val="A9B7C6"/>
                </a:solidFill>
              </a:rPr>
              <a:t>(</a:t>
            </a:r>
            <a:r>
              <a:rPr b="1" lang="en" sz="1200">
                <a:solidFill>
                  <a:srgbClr val="CC7832"/>
                </a:solidFill>
              </a:rPr>
              <a:t>private </a:t>
            </a:r>
            <a:r>
              <a:rPr lang="en" sz="1200">
                <a:solidFill>
                  <a:srgbClr val="9876AA"/>
                </a:solidFill>
              </a:rPr>
              <a:t>uiLogsService</a:t>
            </a:r>
            <a:r>
              <a:rPr lang="en" sz="1200">
                <a:solidFill>
                  <a:srgbClr val="A9B7C6"/>
                </a:solidFill>
              </a:rPr>
              <a:t>: UiLogsService){</a:t>
            </a:r>
            <a:endParaRPr sz="1200">
              <a:solidFill>
                <a:srgbClr val="A9B7C6"/>
              </a:solidFill>
            </a:endParaRPr>
          </a:p>
          <a:p>
            <a:pPr indent="0" lvl="0" marL="0" rtl="0" algn="l">
              <a:spcBef>
                <a:spcPts val="0"/>
              </a:spcBef>
              <a:spcAft>
                <a:spcPts val="0"/>
              </a:spcAft>
              <a:buNone/>
            </a:pPr>
            <a:r>
              <a:t/>
            </a:r>
            <a:endParaRPr sz="1200">
              <a:solidFill>
                <a:srgbClr val="A9B7C6"/>
              </a:solidFill>
            </a:endParaRPr>
          </a:p>
          <a:p>
            <a:pPr indent="0" lvl="0" marL="0" rtl="0" algn="l">
              <a:spcBef>
                <a:spcPts val="0"/>
              </a:spcBef>
              <a:spcAft>
                <a:spcPts val="0"/>
              </a:spcAft>
              <a:buNone/>
            </a:pPr>
            <a:r>
              <a:rPr lang="en" sz="1200">
                <a:solidFill>
                  <a:srgbClr val="A9B7C6"/>
                </a:solidFill>
              </a:rPr>
              <a:t>   }</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FFC66D"/>
                </a:solidFill>
              </a:rPr>
              <a:t>handleConnection</a:t>
            </a:r>
            <a:r>
              <a:rPr lang="en" sz="1200">
                <a:solidFill>
                  <a:srgbClr val="A9B7C6"/>
                </a:solidFill>
              </a:rPr>
              <a:t>()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this</a:t>
            </a:r>
            <a:r>
              <a:rPr lang="en" sz="1200">
                <a:solidFill>
                  <a:srgbClr val="A9B7C6"/>
                </a:solidFill>
              </a:rPr>
              <a:t>.</a:t>
            </a:r>
            <a:r>
              <a:rPr lang="en" sz="1200">
                <a:solidFill>
                  <a:srgbClr val="9876AA"/>
                </a:solidFill>
              </a:rPr>
              <a:t>uiLogsService</a:t>
            </a:r>
            <a:r>
              <a:rPr lang="en" sz="1200">
                <a:solidFill>
                  <a:srgbClr val="A9B7C6"/>
                </a:solidFill>
              </a:rPr>
              <a:t>.</a:t>
            </a:r>
            <a:r>
              <a:rPr lang="en" sz="1200">
                <a:solidFill>
                  <a:srgbClr val="FFC66D"/>
                </a:solidFill>
              </a:rPr>
              <a:t>incrementUser</a:t>
            </a:r>
            <a:r>
              <a:rPr lang="en" sz="1200">
                <a:solidFill>
                  <a:srgbClr val="A9B7C6"/>
                </a:solidFill>
              </a:rPr>
              <a:t>()</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Logger.</a:t>
            </a:r>
            <a:r>
              <a:rPr i="1" lang="en" sz="1200">
                <a:solidFill>
                  <a:srgbClr val="FFC66D"/>
                </a:solidFill>
              </a:rPr>
              <a:t>log</a:t>
            </a:r>
            <a:r>
              <a:rPr lang="en" sz="1200">
                <a:solidFill>
                  <a:srgbClr val="A9B7C6"/>
                </a:solidFill>
              </a:rPr>
              <a:t>(</a:t>
            </a:r>
            <a:r>
              <a:rPr lang="en" sz="1200">
                <a:solidFill>
                  <a:srgbClr val="6A8759"/>
                </a:solidFill>
              </a:rPr>
              <a:t>'Client Connected to Socket'</a:t>
            </a:r>
            <a:r>
              <a:rPr lang="en" sz="1200">
                <a:solidFill>
                  <a:srgbClr val="A9B7C6"/>
                </a:solidFill>
              </a:rPr>
              <a:t>)</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a:t>
            </a:r>
            <a:endParaRPr sz="1200">
              <a:solidFill>
                <a:srgbClr val="A9B7C6"/>
              </a:solidFill>
            </a:endParaRPr>
          </a:p>
          <a:p>
            <a:pPr indent="0" lvl="0" marL="0" rtl="0" algn="l">
              <a:spcBef>
                <a:spcPts val="0"/>
              </a:spcBef>
              <a:spcAft>
                <a:spcPts val="0"/>
              </a:spcAft>
              <a:buNone/>
            </a:pPr>
            <a:r>
              <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FFC66D"/>
                </a:solidFill>
              </a:rPr>
              <a:t>handleDisconnect</a:t>
            </a:r>
            <a:r>
              <a:rPr lang="en" sz="1200">
                <a:solidFill>
                  <a:srgbClr val="A9B7C6"/>
                </a:solidFill>
              </a:rPr>
              <a:t>()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this</a:t>
            </a:r>
            <a:r>
              <a:rPr lang="en" sz="1200">
                <a:solidFill>
                  <a:srgbClr val="A9B7C6"/>
                </a:solidFill>
              </a:rPr>
              <a:t>.</a:t>
            </a:r>
            <a:r>
              <a:rPr lang="en" sz="1200">
                <a:solidFill>
                  <a:srgbClr val="9876AA"/>
                </a:solidFill>
              </a:rPr>
              <a:t>uiLogsService</a:t>
            </a:r>
            <a:r>
              <a:rPr lang="en" sz="1200">
                <a:solidFill>
                  <a:srgbClr val="A9B7C6"/>
                </a:solidFill>
              </a:rPr>
              <a:t>.</a:t>
            </a:r>
            <a:r>
              <a:rPr lang="en" sz="1200">
                <a:solidFill>
                  <a:srgbClr val="FFC66D"/>
                </a:solidFill>
              </a:rPr>
              <a:t>decrementUser</a:t>
            </a:r>
            <a:r>
              <a:rPr lang="en" sz="1200">
                <a:solidFill>
                  <a:srgbClr val="A9B7C6"/>
                </a:solidFill>
              </a:rPr>
              <a:t>()</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Logger.</a:t>
            </a:r>
            <a:r>
              <a:rPr i="1" lang="en" sz="1200">
                <a:solidFill>
                  <a:srgbClr val="FFC66D"/>
                </a:solidFill>
              </a:rPr>
              <a:t>log</a:t>
            </a:r>
            <a:r>
              <a:rPr lang="en" sz="1200">
                <a:solidFill>
                  <a:srgbClr val="A9B7C6"/>
                </a:solidFill>
              </a:rPr>
              <a:t>(</a:t>
            </a:r>
            <a:r>
              <a:rPr lang="en" sz="1200">
                <a:solidFill>
                  <a:srgbClr val="6A8759"/>
                </a:solidFill>
              </a:rPr>
              <a:t>'Client Disconnected to Socket'</a:t>
            </a:r>
            <a:r>
              <a:rPr lang="en" sz="1200">
                <a:solidFill>
                  <a:srgbClr val="A9B7C6"/>
                </a:solidFill>
              </a:rPr>
              <a:t>)</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a:t>
            </a:r>
            <a:endParaRPr sz="1200">
              <a:solidFill>
                <a:srgbClr val="A9B7C6"/>
              </a:solidFill>
            </a:endParaRPr>
          </a:p>
          <a:p>
            <a:pPr indent="0" lvl="0" marL="0" rtl="0" algn="l">
              <a:spcBef>
                <a:spcPts val="0"/>
              </a:spcBef>
              <a:spcAft>
                <a:spcPts val="0"/>
              </a:spcAft>
              <a:buNone/>
            </a:pPr>
            <a:r>
              <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BBB529"/>
                </a:solidFill>
              </a:rPr>
              <a:t>@SubscribeMessage</a:t>
            </a:r>
            <a:r>
              <a:rPr lang="en" sz="1200">
                <a:solidFill>
                  <a:srgbClr val="A9B7C6"/>
                </a:solidFill>
              </a:rPr>
              <a:t>(</a:t>
            </a:r>
            <a:r>
              <a:rPr lang="en" sz="1200">
                <a:solidFill>
                  <a:srgbClr val="6A8759"/>
                </a:solidFill>
              </a:rPr>
              <a:t>'events'</a:t>
            </a:r>
            <a:r>
              <a:rPr lang="en" sz="1200">
                <a:solidFill>
                  <a:srgbClr val="A9B7C6"/>
                </a:solidFill>
              </a:rPr>
              <a:t>)</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FFC66D"/>
                </a:solidFill>
              </a:rPr>
              <a:t>onEvent</a:t>
            </a:r>
            <a:r>
              <a:rPr lang="en" sz="1200">
                <a:solidFill>
                  <a:srgbClr val="A9B7C6"/>
                </a:solidFill>
              </a:rPr>
              <a:t>(client</a:t>
            </a:r>
            <a:r>
              <a:rPr lang="en" sz="1200">
                <a:solidFill>
                  <a:srgbClr val="CC7832"/>
                </a:solidFill>
              </a:rPr>
              <a:t>, </a:t>
            </a:r>
            <a:r>
              <a:rPr lang="en" sz="1200">
                <a:solidFill>
                  <a:srgbClr val="A9B7C6"/>
                </a:solidFill>
              </a:rPr>
              <a:t>data: </a:t>
            </a:r>
            <a:r>
              <a:rPr b="1" lang="en" sz="1200">
                <a:solidFill>
                  <a:srgbClr val="CC7832"/>
                </a:solidFill>
              </a:rPr>
              <a:t>any</a:t>
            </a:r>
            <a:r>
              <a:rPr lang="en" sz="1200">
                <a:solidFill>
                  <a:srgbClr val="A9B7C6"/>
                </a:solidFill>
              </a:rPr>
              <a:t>): WsResponse&lt;</a:t>
            </a:r>
            <a:r>
              <a:rPr b="1" lang="en" sz="1200">
                <a:solidFill>
                  <a:srgbClr val="CC7832"/>
                </a:solidFill>
              </a:rPr>
              <a:t>any</a:t>
            </a:r>
            <a:r>
              <a:rPr lang="en" sz="1200">
                <a:solidFill>
                  <a:srgbClr val="A9B7C6"/>
                </a:solidFill>
              </a:rPr>
              <a:t>&gt;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const </a:t>
            </a:r>
            <a:r>
              <a:rPr lang="en" sz="1200">
                <a:solidFill>
                  <a:srgbClr val="A9B7C6"/>
                </a:solidFill>
              </a:rPr>
              <a:t>event = </a:t>
            </a:r>
            <a:r>
              <a:rPr lang="en" sz="1200">
                <a:solidFill>
                  <a:srgbClr val="6A8759"/>
                </a:solidFill>
              </a:rPr>
              <a:t>'events'</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Logger.</a:t>
            </a:r>
            <a:r>
              <a:rPr i="1" lang="en" sz="1200">
                <a:solidFill>
                  <a:srgbClr val="FFC66D"/>
                </a:solidFill>
              </a:rPr>
              <a:t>log</a:t>
            </a:r>
            <a:r>
              <a:rPr lang="en" sz="1200">
                <a:solidFill>
                  <a:srgbClr val="A9B7C6"/>
                </a:solidFill>
              </a:rPr>
              <a:t>(</a:t>
            </a:r>
            <a:r>
              <a:rPr lang="en" sz="1200">
                <a:solidFill>
                  <a:srgbClr val="6A8759"/>
                </a:solidFill>
              </a:rPr>
              <a:t>'Event Received: ' </a:t>
            </a:r>
            <a:r>
              <a:rPr lang="en" sz="1200">
                <a:solidFill>
                  <a:srgbClr val="A9B7C6"/>
                </a:solidFill>
              </a:rPr>
              <a:t>+ JSON.</a:t>
            </a:r>
            <a:r>
              <a:rPr lang="en" sz="1200">
                <a:solidFill>
                  <a:srgbClr val="FFC66D"/>
                </a:solidFill>
              </a:rPr>
              <a:t>stringify</a:t>
            </a:r>
            <a:r>
              <a:rPr lang="en" sz="1200">
                <a:solidFill>
                  <a:srgbClr val="A9B7C6"/>
                </a:solidFill>
              </a:rPr>
              <a:t>(data))</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b="1" lang="en" sz="1200">
                <a:solidFill>
                  <a:srgbClr val="CC7832"/>
                </a:solidFill>
              </a:rPr>
              <a:t>return </a:t>
            </a:r>
            <a:r>
              <a:rPr lang="en" sz="1200">
                <a:solidFill>
                  <a:srgbClr val="A9B7C6"/>
                </a:solidFill>
              </a:rPr>
              <a:t>{event</a:t>
            </a:r>
            <a:r>
              <a:rPr lang="en" sz="1200">
                <a:solidFill>
                  <a:srgbClr val="CC7832"/>
                </a:solidFill>
              </a:rPr>
              <a:t>, </a:t>
            </a:r>
            <a:r>
              <a:rPr lang="en" sz="1200">
                <a:solidFill>
                  <a:srgbClr val="A9B7C6"/>
                </a:solidFill>
              </a:rPr>
              <a:t>data}</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a:t>
            </a:r>
            <a:endParaRPr sz="1200">
              <a:solidFill>
                <a:srgbClr val="A9B7C6"/>
              </a:solidFill>
            </a:endParaRPr>
          </a:p>
          <a:p>
            <a:pPr indent="0" lvl="0" marL="0" rtl="0" algn="l">
              <a:spcBef>
                <a:spcPts val="0"/>
              </a:spcBef>
              <a:spcAft>
                <a:spcPts val="0"/>
              </a:spcAft>
              <a:buNone/>
            </a:pPr>
            <a:r>
              <a:rPr lang="en" sz="1200">
                <a:solidFill>
                  <a:srgbClr val="A9B7C6"/>
                </a:solidFill>
              </a:rPr>
              <a:t>}</a:t>
            </a:r>
            <a:endParaRPr sz="1200">
              <a:solidFill>
                <a:srgbClr val="A9B7C6"/>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9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Making socket connection stats available via a service</a:t>
            </a:r>
            <a:endParaRPr/>
          </a:p>
        </p:txBody>
      </p:sp>
      <p:sp>
        <p:nvSpPr>
          <p:cNvPr id="526" name="Google Shape;526;p93"/>
          <p:cNvSpPr txBox="1"/>
          <p:nvPr/>
        </p:nvSpPr>
        <p:spPr>
          <a:xfrm>
            <a:off x="311700" y="353575"/>
            <a:ext cx="7624200" cy="38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BB529"/>
                </a:solidFill>
              </a:rPr>
              <a:t>@Injectable</a:t>
            </a:r>
            <a:r>
              <a:rPr lang="en" sz="1200">
                <a:solidFill>
                  <a:srgbClr val="A9B7C6"/>
                </a:solidFill>
              </a:rPr>
              <a:t>()</a:t>
            </a:r>
            <a:endParaRPr sz="1200">
              <a:solidFill>
                <a:srgbClr val="A9B7C6"/>
              </a:solidFill>
            </a:endParaRPr>
          </a:p>
          <a:p>
            <a:pPr indent="0" lvl="0" marL="0" rtl="0" algn="l">
              <a:spcBef>
                <a:spcPts val="0"/>
              </a:spcBef>
              <a:spcAft>
                <a:spcPts val="0"/>
              </a:spcAft>
              <a:buNone/>
            </a:pPr>
            <a:r>
              <a:rPr b="1" lang="en" sz="1200">
                <a:solidFill>
                  <a:srgbClr val="CC7832"/>
                </a:solidFill>
              </a:rPr>
              <a:t>export class </a:t>
            </a:r>
            <a:r>
              <a:rPr lang="en" sz="1200">
                <a:solidFill>
                  <a:srgbClr val="A9B7C6"/>
                </a:solidFill>
              </a:rPr>
              <a:t>UiLogsService {</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9876AA"/>
                </a:solidFill>
              </a:rPr>
              <a:t>userCount</a:t>
            </a:r>
            <a:r>
              <a:rPr lang="en" sz="1200">
                <a:solidFill>
                  <a:srgbClr val="A9B7C6"/>
                </a:solidFill>
              </a:rPr>
              <a:t>: Observable&lt;</a:t>
            </a:r>
            <a:r>
              <a:rPr b="1" lang="en" sz="1200">
                <a:solidFill>
                  <a:srgbClr val="CC7832"/>
                </a:solidFill>
              </a:rPr>
              <a:t>number</a:t>
            </a:r>
            <a:r>
              <a:rPr lang="en" sz="1200">
                <a:solidFill>
                  <a:srgbClr val="A9B7C6"/>
                </a:solidFill>
              </a:rPr>
              <a:t>&gt;</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9876AA"/>
                </a:solidFill>
              </a:rPr>
              <a:t>userCountSubject</a:t>
            </a:r>
            <a:r>
              <a:rPr lang="en" sz="1200">
                <a:solidFill>
                  <a:srgbClr val="A9B7C6"/>
                </a:solidFill>
              </a:rPr>
              <a:t>: BehaviorSubject&lt;</a:t>
            </a:r>
            <a:r>
              <a:rPr b="1" lang="en" sz="1200">
                <a:solidFill>
                  <a:srgbClr val="CC7832"/>
                </a:solidFill>
              </a:rPr>
              <a:t>number</a:t>
            </a:r>
            <a:r>
              <a:rPr lang="en" sz="1200">
                <a:solidFill>
                  <a:srgbClr val="A9B7C6"/>
                </a:solidFill>
              </a:rPr>
              <a:t>&gt; = </a:t>
            </a:r>
            <a:r>
              <a:rPr b="1" lang="en" sz="1200">
                <a:solidFill>
                  <a:srgbClr val="CC7832"/>
                </a:solidFill>
              </a:rPr>
              <a:t>new </a:t>
            </a:r>
            <a:r>
              <a:rPr lang="en" sz="1200">
                <a:solidFill>
                  <a:srgbClr val="A9B7C6"/>
                </a:solidFill>
              </a:rPr>
              <a:t>BehaviorSubject(</a:t>
            </a:r>
            <a:r>
              <a:rPr lang="en" sz="1200">
                <a:solidFill>
                  <a:srgbClr val="6897BB"/>
                </a:solidFill>
              </a:rPr>
              <a:t>0</a:t>
            </a:r>
            <a:r>
              <a:rPr lang="en" sz="1200">
                <a:solidFill>
                  <a:srgbClr val="A9B7C6"/>
                </a:solidFill>
              </a:rPr>
              <a:t>)</a:t>
            </a:r>
            <a:r>
              <a:rPr lang="en" sz="1200">
                <a:solidFill>
                  <a:srgbClr val="CC7832"/>
                </a:solidFill>
              </a:rPr>
              <a:t>;</a:t>
            </a:r>
            <a:endParaRPr sz="1200">
              <a:solidFill>
                <a:srgbClr val="CC7832"/>
              </a:solidFill>
            </a:endParaRPr>
          </a:p>
          <a:p>
            <a:pPr indent="0" lvl="0" marL="0" rtl="0" algn="l">
              <a:spcBef>
                <a:spcPts val="0"/>
              </a:spcBef>
              <a:spcAft>
                <a:spcPts val="0"/>
              </a:spcAft>
              <a:buNone/>
            </a:pPr>
            <a:r>
              <a:t/>
            </a:r>
            <a:endParaRPr sz="1200">
              <a:solidFill>
                <a:srgbClr val="CC7832"/>
              </a:solidFill>
            </a:endParaRPr>
          </a:p>
          <a:p>
            <a:pPr indent="0" lvl="0" marL="0" rtl="0" algn="l">
              <a:spcBef>
                <a:spcPts val="0"/>
              </a:spcBef>
              <a:spcAft>
                <a:spcPts val="0"/>
              </a:spcAft>
              <a:buNone/>
            </a:pPr>
            <a:r>
              <a:rPr lang="en" sz="1200">
                <a:solidFill>
                  <a:srgbClr val="CC7832"/>
                </a:solidFill>
              </a:rPr>
              <a:t>   </a:t>
            </a:r>
            <a:r>
              <a:rPr b="1" lang="en" sz="1200">
                <a:solidFill>
                  <a:srgbClr val="CC7832"/>
                </a:solidFill>
              </a:rPr>
              <a:t>constructor</a:t>
            </a:r>
            <a:r>
              <a:rPr lang="en" sz="1200">
                <a:solidFill>
                  <a:srgbClr val="A9B7C6"/>
                </a:solidFill>
              </a:rPr>
              <a:t>()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this</a:t>
            </a:r>
            <a:r>
              <a:rPr lang="en" sz="1200">
                <a:solidFill>
                  <a:srgbClr val="A9B7C6"/>
                </a:solidFill>
              </a:rPr>
              <a:t>.</a:t>
            </a:r>
            <a:r>
              <a:rPr lang="en" sz="1200">
                <a:solidFill>
                  <a:srgbClr val="9876AA"/>
                </a:solidFill>
              </a:rPr>
              <a:t>userCount </a:t>
            </a:r>
            <a:r>
              <a:rPr lang="en" sz="1200">
                <a:solidFill>
                  <a:srgbClr val="A9B7C6"/>
                </a:solidFill>
              </a:rPr>
              <a:t>= </a:t>
            </a:r>
            <a:r>
              <a:rPr b="1" lang="en" sz="1200">
                <a:solidFill>
                  <a:srgbClr val="CC7832"/>
                </a:solidFill>
              </a:rPr>
              <a:t>this</a:t>
            </a:r>
            <a:r>
              <a:rPr lang="en" sz="1200">
                <a:solidFill>
                  <a:srgbClr val="A9B7C6"/>
                </a:solidFill>
              </a:rPr>
              <a:t>.</a:t>
            </a:r>
            <a:r>
              <a:rPr lang="en" sz="1200">
                <a:solidFill>
                  <a:srgbClr val="9876AA"/>
                </a:solidFill>
              </a:rPr>
              <a:t>userCountSubject</a:t>
            </a:r>
            <a:r>
              <a:rPr lang="en" sz="1200">
                <a:solidFill>
                  <a:srgbClr val="A9B7C6"/>
                </a:solidFill>
              </a:rPr>
              <a:t>.</a:t>
            </a:r>
            <a:r>
              <a:rPr lang="en" sz="1200">
                <a:solidFill>
                  <a:srgbClr val="FFC66D"/>
                </a:solidFill>
              </a:rPr>
              <a:t>asObservable</a:t>
            </a:r>
            <a:r>
              <a:rPr lang="en" sz="1200">
                <a:solidFill>
                  <a:srgbClr val="A9B7C6"/>
                </a:solidFill>
              </a:rPr>
              <a:t>()</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a:t>
            </a:r>
            <a:endParaRPr sz="1200">
              <a:solidFill>
                <a:srgbClr val="A9B7C6"/>
              </a:solidFill>
            </a:endParaRPr>
          </a:p>
          <a:p>
            <a:pPr indent="0" lvl="0" marL="0" rtl="0" algn="l">
              <a:spcBef>
                <a:spcPts val="0"/>
              </a:spcBef>
              <a:spcAft>
                <a:spcPts val="0"/>
              </a:spcAft>
              <a:buNone/>
            </a:pPr>
            <a:r>
              <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FFC66D"/>
                </a:solidFill>
              </a:rPr>
              <a:t>incrementUser</a:t>
            </a:r>
            <a:r>
              <a:rPr lang="en" sz="1200">
                <a:solidFill>
                  <a:srgbClr val="A9B7C6"/>
                </a:solidFill>
              </a:rPr>
              <a:t>()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this</a:t>
            </a:r>
            <a:r>
              <a:rPr lang="en" sz="1200">
                <a:solidFill>
                  <a:srgbClr val="A9B7C6"/>
                </a:solidFill>
              </a:rPr>
              <a:t>.</a:t>
            </a:r>
            <a:r>
              <a:rPr lang="en" sz="1200">
                <a:solidFill>
                  <a:srgbClr val="9876AA"/>
                </a:solidFill>
              </a:rPr>
              <a:t>userCountSubject</a:t>
            </a:r>
            <a:r>
              <a:rPr lang="en" sz="1200">
                <a:solidFill>
                  <a:srgbClr val="A9B7C6"/>
                </a:solidFill>
              </a:rPr>
              <a:t>.</a:t>
            </a:r>
            <a:r>
              <a:rPr lang="en" sz="1200">
                <a:solidFill>
                  <a:srgbClr val="FFC66D"/>
                </a:solidFill>
              </a:rPr>
              <a:t>next</a:t>
            </a:r>
            <a:r>
              <a:rPr lang="en" sz="1200">
                <a:solidFill>
                  <a:srgbClr val="A9B7C6"/>
                </a:solidFill>
              </a:rPr>
              <a:t>(</a:t>
            </a:r>
            <a:r>
              <a:rPr b="1" lang="en" sz="1200">
                <a:solidFill>
                  <a:srgbClr val="CC7832"/>
                </a:solidFill>
              </a:rPr>
              <a:t>this</a:t>
            </a:r>
            <a:r>
              <a:rPr lang="en" sz="1200">
                <a:solidFill>
                  <a:srgbClr val="A9B7C6"/>
                </a:solidFill>
              </a:rPr>
              <a:t>.</a:t>
            </a:r>
            <a:r>
              <a:rPr lang="en" sz="1200">
                <a:solidFill>
                  <a:srgbClr val="9876AA"/>
                </a:solidFill>
              </a:rPr>
              <a:t>userCountSubject</a:t>
            </a:r>
            <a:r>
              <a:rPr lang="en" sz="1200">
                <a:solidFill>
                  <a:srgbClr val="A9B7C6"/>
                </a:solidFill>
              </a:rPr>
              <a:t>.</a:t>
            </a:r>
            <a:r>
              <a:rPr lang="en" sz="1200">
                <a:solidFill>
                  <a:srgbClr val="9876AA"/>
                </a:solidFill>
              </a:rPr>
              <a:t>value </a:t>
            </a:r>
            <a:r>
              <a:rPr lang="en" sz="1200">
                <a:solidFill>
                  <a:srgbClr val="A9B7C6"/>
                </a:solidFill>
              </a:rPr>
              <a:t>+ </a:t>
            </a:r>
            <a:r>
              <a:rPr lang="en" sz="1200">
                <a:solidFill>
                  <a:srgbClr val="6897BB"/>
                </a:solidFill>
              </a:rPr>
              <a:t>1</a:t>
            </a:r>
            <a:r>
              <a:rPr lang="en" sz="1200">
                <a:solidFill>
                  <a:srgbClr val="A9B7C6"/>
                </a:solidFill>
              </a:rPr>
              <a:t>)</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a:t>
            </a:r>
            <a:endParaRPr sz="1200">
              <a:solidFill>
                <a:srgbClr val="A9B7C6"/>
              </a:solidFill>
            </a:endParaRPr>
          </a:p>
          <a:p>
            <a:pPr indent="0" lvl="0" marL="0" rtl="0" algn="l">
              <a:spcBef>
                <a:spcPts val="0"/>
              </a:spcBef>
              <a:spcAft>
                <a:spcPts val="0"/>
              </a:spcAft>
              <a:buNone/>
            </a:pPr>
            <a:r>
              <a:t/>
            </a:r>
            <a:endParaRPr sz="1200">
              <a:solidFill>
                <a:srgbClr val="A9B7C6"/>
              </a:solidFill>
            </a:endParaRPr>
          </a:p>
          <a:p>
            <a:pPr indent="0" lvl="0" marL="0" rtl="0" algn="l">
              <a:spcBef>
                <a:spcPts val="0"/>
              </a:spcBef>
              <a:spcAft>
                <a:spcPts val="0"/>
              </a:spcAft>
              <a:buNone/>
            </a:pPr>
            <a:r>
              <a:rPr lang="en" sz="1200">
                <a:solidFill>
                  <a:srgbClr val="A9B7C6"/>
                </a:solidFill>
              </a:rPr>
              <a:t>   </a:t>
            </a:r>
            <a:r>
              <a:rPr lang="en" sz="1200">
                <a:solidFill>
                  <a:srgbClr val="FFC66D"/>
                </a:solidFill>
              </a:rPr>
              <a:t>decrementUser</a:t>
            </a:r>
            <a:r>
              <a:rPr lang="en" sz="1200">
                <a:solidFill>
                  <a:srgbClr val="A9B7C6"/>
                </a:solidFill>
              </a:rPr>
              <a:t>()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const </a:t>
            </a:r>
            <a:r>
              <a:rPr lang="en" sz="1200">
                <a:solidFill>
                  <a:srgbClr val="A9B7C6"/>
                </a:solidFill>
              </a:rPr>
              <a:t>currentValue = </a:t>
            </a:r>
            <a:r>
              <a:rPr b="1" lang="en" sz="1200">
                <a:solidFill>
                  <a:srgbClr val="CC7832"/>
                </a:solidFill>
              </a:rPr>
              <a:t>this</a:t>
            </a:r>
            <a:r>
              <a:rPr lang="en" sz="1200">
                <a:solidFill>
                  <a:srgbClr val="A9B7C6"/>
                </a:solidFill>
              </a:rPr>
              <a:t>.</a:t>
            </a:r>
            <a:r>
              <a:rPr lang="en" sz="1200">
                <a:solidFill>
                  <a:srgbClr val="9876AA"/>
                </a:solidFill>
              </a:rPr>
              <a:t>userCountSubject</a:t>
            </a:r>
            <a:r>
              <a:rPr lang="en" sz="1200">
                <a:solidFill>
                  <a:srgbClr val="A9B7C6"/>
                </a:solidFill>
              </a:rPr>
              <a:t>.</a:t>
            </a:r>
            <a:r>
              <a:rPr lang="en" sz="1200">
                <a:solidFill>
                  <a:srgbClr val="9876AA"/>
                </a:solidFill>
              </a:rPr>
              <a:t>value</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b="1" lang="en" sz="1200">
                <a:solidFill>
                  <a:srgbClr val="CC7832"/>
                </a:solidFill>
              </a:rPr>
              <a:t>if </a:t>
            </a:r>
            <a:r>
              <a:rPr lang="en" sz="1200">
                <a:solidFill>
                  <a:srgbClr val="A9B7C6"/>
                </a:solidFill>
              </a:rPr>
              <a:t>(currentValue &gt; </a:t>
            </a:r>
            <a:r>
              <a:rPr lang="en" sz="1200">
                <a:solidFill>
                  <a:srgbClr val="6897BB"/>
                </a:solidFill>
              </a:rPr>
              <a:t>0</a:t>
            </a:r>
            <a:r>
              <a:rPr lang="en" sz="1200">
                <a:solidFill>
                  <a:srgbClr val="A9B7C6"/>
                </a:solidFill>
              </a:rPr>
              <a:t>) {</a:t>
            </a:r>
            <a:endParaRPr sz="1200">
              <a:solidFill>
                <a:srgbClr val="A9B7C6"/>
              </a:solidFill>
            </a:endParaRPr>
          </a:p>
          <a:p>
            <a:pPr indent="0" lvl="0" marL="0" rtl="0" algn="l">
              <a:spcBef>
                <a:spcPts val="0"/>
              </a:spcBef>
              <a:spcAft>
                <a:spcPts val="0"/>
              </a:spcAft>
              <a:buNone/>
            </a:pPr>
            <a:r>
              <a:rPr lang="en" sz="1200">
                <a:solidFill>
                  <a:srgbClr val="A9B7C6"/>
                </a:solidFill>
              </a:rPr>
              <a:t>          </a:t>
            </a:r>
            <a:r>
              <a:rPr b="1" lang="en" sz="1200">
                <a:solidFill>
                  <a:srgbClr val="CC7832"/>
                </a:solidFill>
              </a:rPr>
              <a:t>this</a:t>
            </a:r>
            <a:r>
              <a:rPr lang="en" sz="1200">
                <a:solidFill>
                  <a:srgbClr val="A9B7C6"/>
                </a:solidFill>
              </a:rPr>
              <a:t>.</a:t>
            </a:r>
            <a:r>
              <a:rPr lang="en" sz="1200">
                <a:solidFill>
                  <a:srgbClr val="9876AA"/>
                </a:solidFill>
              </a:rPr>
              <a:t>userCountSubject</a:t>
            </a:r>
            <a:r>
              <a:rPr lang="en" sz="1200">
                <a:solidFill>
                  <a:srgbClr val="A9B7C6"/>
                </a:solidFill>
              </a:rPr>
              <a:t>.</a:t>
            </a:r>
            <a:r>
              <a:rPr lang="en" sz="1200">
                <a:solidFill>
                  <a:srgbClr val="FFC66D"/>
                </a:solidFill>
              </a:rPr>
              <a:t>next</a:t>
            </a:r>
            <a:r>
              <a:rPr lang="en" sz="1200">
                <a:solidFill>
                  <a:srgbClr val="A9B7C6"/>
                </a:solidFill>
              </a:rPr>
              <a:t>(</a:t>
            </a:r>
            <a:r>
              <a:rPr b="1" lang="en" sz="1200">
                <a:solidFill>
                  <a:srgbClr val="CC7832"/>
                </a:solidFill>
              </a:rPr>
              <a:t>this</a:t>
            </a:r>
            <a:r>
              <a:rPr lang="en" sz="1200">
                <a:solidFill>
                  <a:srgbClr val="A9B7C6"/>
                </a:solidFill>
              </a:rPr>
              <a:t>.</a:t>
            </a:r>
            <a:r>
              <a:rPr lang="en" sz="1200">
                <a:solidFill>
                  <a:srgbClr val="9876AA"/>
                </a:solidFill>
              </a:rPr>
              <a:t>userCountSubject</a:t>
            </a:r>
            <a:r>
              <a:rPr lang="en" sz="1200">
                <a:solidFill>
                  <a:srgbClr val="A9B7C6"/>
                </a:solidFill>
              </a:rPr>
              <a:t>.</a:t>
            </a:r>
            <a:r>
              <a:rPr lang="en" sz="1200">
                <a:solidFill>
                  <a:srgbClr val="9876AA"/>
                </a:solidFill>
              </a:rPr>
              <a:t>value </a:t>
            </a:r>
            <a:r>
              <a:rPr lang="en" sz="1200">
                <a:solidFill>
                  <a:srgbClr val="A9B7C6"/>
                </a:solidFill>
              </a:rPr>
              <a:t>- </a:t>
            </a:r>
            <a:r>
              <a:rPr lang="en" sz="1200">
                <a:solidFill>
                  <a:srgbClr val="6897BB"/>
                </a:solidFill>
              </a:rPr>
              <a:t>1</a:t>
            </a:r>
            <a:r>
              <a:rPr lang="en" sz="1200">
                <a:solidFill>
                  <a:srgbClr val="A9B7C6"/>
                </a:solidFill>
              </a:rPr>
              <a:t>)</a:t>
            </a:r>
            <a:r>
              <a:rPr lang="en" sz="1200">
                <a:solidFill>
                  <a:srgbClr val="CC7832"/>
                </a:solidFill>
              </a:rPr>
              <a:t>;</a:t>
            </a:r>
            <a:endParaRPr sz="1200">
              <a:solidFill>
                <a:srgbClr val="CC7832"/>
              </a:solidFill>
            </a:endParaRPr>
          </a:p>
          <a:p>
            <a:pPr indent="0" lvl="0" marL="0" rtl="0" algn="l">
              <a:spcBef>
                <a:spcPts val="0"/>
              </a:spcBef>
              <a:spcAft>
                <a:spcPts val="0"/>
              </a:spcAft>
              <a:buNone/>
            </a:pPr>
            <a:r>
              <a:rPr lang="en" sz="1200">
                <a:solidFill>
                  <a:srgbClr val="CC7832"/>
                </a:solidFill>
              </a:rPr>
              <a:t>       </a:t>
            </a:r>
            <a:r>
              <a:rPr lang="en" sz="1200">
                <a:solidFill>
                  <a:srgbClr val="A9B7C6"/>
                </a:solidFill>
              </a:rPr>
              <a:t>}</a:t>
            </a:r>
            <a:endParaRPr sz="1200">
              <a:solidFill>
                <a:srgbClr val="A9B7C6"/>
              </a:solidFill>
            </a:endParaRPr>
          </a:p>
          <a:p>
            <a:pPr indent="0" lvl="0" marL="0" rtl="0" algn="l">
              <a:spcBef>
                <a:spcPts val="0"/>
              </a:spcBef>
              <a:spcAft>
                <a:spcPts val="0"/>
              </a:spcAft>
              <a:buNone/>
            </a:pPr>
            <a:r>
              <a:rPr lang="en" sz="1200">
                <a:solidFill>
                  <a:srgbClr val="A9B7C6"/>
                </a:solidFill>
              </a:rPr>
              <a:t>   }</a:t>
            </a:r>
            <a:endParaRPr sz="1200">
              <a:solidFill>
                <a:srgbClr val="A9B7C6"/>
              </a:solidFill>
            </a:endParaRPr>
          </a:p>
          <a:p>
            <a:pPr indent="0" lvl="0" marL="0" rtl="0" algn="l">
              <a:spcBef>
                <a:spcPts val="0"/>
              </a:spcBef>
              <a:spcAft>
                <a:spcPts val="0"/>
              </a:spcAft>
              <a:buNone/>
            </a:pPr>
            <a:r>
              <a:rPr lang="en" sz="1200">
                <a:solidFill>
                  <a:srgbClr val="A9B7C6"/>
                </a:solidFill>
              </a:rPr>
              <a:t>}</a:t>
            </a:r>
            <a:endParaRPr sz="1200">
              <a:solidFill>
                <a:srgbClr val="A9B7C6"/>
              </a:solidFill>
            </a:endParaRPr>
          </a:p>
          <a:p>
            <a:pPr indent="0" lvl="0" marL="0" rtl="0" algn="l">
              <a:spcBef>
                <a:spcPts val="0"/>
              </a:spcBef>
              <a:spcAft>
                <a:spcPts val="0"/>
              </a:spcAft>
              <a:buNone/>
            </a:pPr>
            <a:r>
              <a:t/>
            </a:r>
            <a:endParaRPr sz="1200">
              <a:solidFill>
                <a:srgbClr val="BBB529"/>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94"/>
          <p:cNvSpPr/>
          <p:nvPr/>
        </p:nvSpPr>
        <p:spPr>
          <a:xfrm>
            <a:off x="0" y="0"/>
            <a:ext cx="9144000" cy="5143501"/>
          </a:xfrm>
          <a:prstGeom prst="rect">
            <a:avLst/>
          </a:prstGeom>
          <a:noFill/>
          <a:ln>
            <a:noFill/>
          </a:ln>
        </p:spPr>
      </p:sp>
      <p:pic>
        <p:nvPicPr>
          <p:cNvPr id="532" name="Google Shape;532;p94"/>
          <p:cNvPicPr preferRelativeResize="0"/>
          <p:nvPr/>
        </p:nvPicPr>
        <p:blipFill rotWithShape="1">
          <a:blip r:embed="rId3">
            <a:alphaModFix/>
          </a:blip>
          <a:srcRect b="0" l="5555" r="5555" t="0"/>
          <a:stretch/>
        </p:blipFill>
        <p:spPr>
          <a:xfrm>
            <a:off x="0" y="0"/>
            <a:ext cx="9144000" cy="51435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95"/>
          <p:cNvSpPr txBox="1"/>
          <p:nvPr>
            <p:ph idx="1" type="body"/>
          </p:nvPr>
        </p:nvSpPr>
        <p:spPr>
          <a:xfrm>
            <a:off x="311700" y="4230575"/>
            <a:ext cx="7673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Now we can see connected user stats via our healthcheck!</a:t>
            </a:r>
            <a:endParaRPr/>
          </a:p>
        </p:txBody>
      </p:sp>
      <p:sp>
        <p:nvSpPr>
          <p:cNvPr id="538" name="Google Shape;538;p95"/>
          <p:cNvSpPr txBox="1"/>
          <p:nvPr/>
        </p:nvSpPr>
        <p:spPr>
          <a:xfrm>
            <a:off x="311700" y="206250"/>
            <a:ext cx="8223300" cy="40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BBB529"/>
                </a:solidFill>
              </a:rPr>
              <a:t>@Controller</a:t>
            </a:r>
            <a:r>
              <a:rPr lang="en" sz="1000">
                <a:solidFill>
                  <a:srgbClr val="A9B7C6"/>
                </a:solidFill>
              </a:rPr>
              <a:t>(</a:t>
            </a:r>
            <a:r>
              <a:rPr lang="en" sz="1000">
                <a:solidFill>
                  <a:srgbClr val="6A8759"/>
                </a:solidFill>
              </a:rPr>
              <a:t>'healthcheck'</a:t>
            </a:r>
            <a:r>
              <a:rPr lang="en" sz="1000">
                <a:solidFill>
                  <a:srgbClr val="A9B7C6"/>
                </a:solidFill>
              </a:rPr>
              <a:t>)</a:t>
            </a:r>
            <a:endParaRPr sz="1000">
              <a:solidFill>
                <a:srgbClr val="A9B7C6"/>
              </a:solidFill>
            </a:endParaRPr>
          </a:p>
          <a:p>
            <a:pPr indent="0" lvl="0" marL="0" rtl="0" algn="l">
              <a:spcBef>
                <a:spcPts val="0"/>
              </a:spcBef>
              <a:spcAft>
                <a:spcPts val="0"/>
              </a:spcAft>
              <a:buNone/>
            </a:pPr>
            <a:r>
              <a:rPr b="1" lang="en" sz="1000">
                <a:solidFill>
                  <a:srgbClr val="CC7832"/>
                </a:solidFill>
              </a:rPr>
              <a:t>export class </a:t>
            </a:r>
            <a:r>
              <a:rPr lang="en" sz="1000">
                <a:solidFill>
                  <a:srgbClr val="A9B7C6"/>
                </a:solidFill>
              </a:rPr>
              <a:t>HealthcheckController {</a:t>
            </a:r>
            <a:endParaRPr sz="1000">
              <a:solidFill>
                <a:srgbClr val="A9B7C6"/>
              </a:solidFill>
            </a:endParaRPr>
          </a:p>
          <a:p>
            <a:pPr indent="0" lvl="0" marL="0" rtl="0" algn="l">
              <a:spcBef>
                <a:spcPts val="0"/>
              </a:spcBef>
              <a:spcAft>
                <a:spcPts val="0"/>
              </a:spcAft>
              <a:buNone/>
            </a:pPr>
            <a:r>
              <a:rPr lang="en" sz="1000">
                <a:solidFill>
                  <a:srgbClr val="A9B7C6"/>
                </a:solidFill>
              </a:rPr>
              <a:t>   </a:t>
            </a:r>
            <a:r>
              <a:rPr lang="en" sz="1000">
                <a:solidFill>
                  <a:srgbClr val="9876AA"/>
                </a:solidFill>
              </a:rPr>
              <a:t>appVersion</a:t>
            </a:r>
            <a:r>
              <a:rPr lang="en" sz="1000">
                <a:solidFill>
                  <a:srgbClr val="A9B7C6"/>
                </a:solidFill>
              </a:rPr>
              <a:t>: </a:t>
            </a:r>
            <a:r>
              <a:rPr b="1" lang="en" sz="1000">
                <a:solidFill>
                  <a:srgbClr val="CC7832"/>
                </a:solidFill>
              </a:rPr>
              <a:t>string</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b="1" lang="en" sz="1000">
                <a:solidFill>
                  <a:srgbClr val="CC7832"/>
                </a:solidFill>
              </a:rPr>
              <a:t>static </a:t>
            </a:r>
            <a:r>
              <a:rPr i="1" lang="en" sz="1000">
                <a:solidFill>
                  <a:srgbClr val="9876AA"/>
                </a:solidFill>
              </a:rPr>
              <a:t>currentUserCount</a:t>
            </a:r>
            <a:r>
              <a:rPr lang="en" sz="1000">
                <a:solidFill>
                  <a:srgbClr val="A9B7C6"/>
                </a:solidFill>
              </a:rPr>
              <a:t>: </a:t>
            </a:r>
            <a:r>
              <a:rPr b="1" lang="en" sz="1000">
                <a:solidFill>
                  <a:srgbClr val="CC7832"/>
                </a:solidFill>
              </a:rPr>
              <a:t>number</a:t>
            </a:r>
            <a:r>
              <a:rPr lang="en" sz="1000">
                <a:solidFill>
                  <a:srgbClr val="CC7832"/>
                </a:solidFill>
              </a:rPr>
              <a:t>;</a:t>
            </a:r>
            <a:endParaRPr sz="1000">
              <a:solidFill>
                <a:srgbClr val="CC7832"/>
              </a:solidFill>
            </a:endParaRPr>
          </a:p>
          <a:p>
            <a:pPr indent="0" lvl="0" marL="0" rtl="0" algn="l">
              <a:spcBef>
                <a:spcPts val="0"/>
              </a:spcBef>
              <a:spcAft>
                <a:spcPts val="0"/>
              </a:spcAft>
              <a:buNone/>
            </a:pPr>
            <a:r>
              <a:t/>
            </a:r>
            <a:endParaRPr sz="1000">
              <a:solidFill>
                <a:srgbClr val="CC7832"/>
              </a:solidFill>
            </a:endParaRPr>
          </a:p>
          <a:p>
            <a:pPr indent="0" lvl="0" marL="0" rtl="0" algn="l">
              <a:spcBef>
                <a:spcPts val="0"/>
              </a:spcBef>
              <a:spcAft>
                <a:spcPts val="0"/>
              </a:spcAft>
              <a:buNone/>
            </a:pPr>
            <a:r>
              <a:rPr lang="en" sz="1000">
                <a:solidFill>
                  <a:srgbClr val="CC7832"/>
                </a:solidFill>
              </a:rPr>
              <a:t>   </a:t>
            </a:r>
            <a:r>
              <a:rPr b="1" lang="en" sz="1000">
                <a:solidFill>
                  <a:srgbClr val="CC7832"/>
                </a:solidFill>
              </a:rPr>
              <a:t>constructor</a:t>
            </a:r>
            <a:r>
              <a:rPr lang="en" sz="1000">
                <a:solidFill>
                  <a:srgbClr val="A9B7C6"/>
                </a:solidFill>
              </a:rPr>
              <a:t>(</a:t>
            </a:r>
            <a:r>
              <a:rPr b="1" lang="en" sz="1000">
                <a:solidFill>
                  <a:srgbClr val="CC7832"/>
                </a:solidFill>
              </a:rPr>
              <a:t>private </a:t>
            </a:r>
            <a:r>
              <a:rPr lang="en" sz="1000">
                <a:solidFill>
                  <a:srgbClr val="9876AA"/>
                </a:solidFill>
              </a:rPr>
              <a:t>uiLogsService</a:t>
            </a:r>
            <a:r>
              <a:rPr lang="en" sz="1000">
                <a:solidFill>
                  <a:srgbClr val="A9B7C6"/>
                </a:solidFill>
              </a:rPr>
              <a:t>: UiLogsService) {</a:t>
            </a:r>
            <a:endParaRPr sz="1000">
              <a:solidFill>
                <a:srgbClr val="A9B7C6"/>
              </a:solidFill>
            </a:endParaRPr>
          </a:p>
          <a:p>
            <a:pPr indent="0" lvl="0" marL="0" rtl="0" algn="l">
              <a:spcBef>
                <a:spcPts val="0"/>
              </a:spcBef>
              <a:spcAft>
                <a:spcPts val="0"/>
              </a:spcAft>
              <a:buNone/>
            </a:pPr>
            <a:r>
              <a:rPr lang="en" sz="1000">
                <a:solidFill>
                  <a:srgbClr val="A9B7C6"/>
                </a:solidFill>
              </a:rPr>
              <a:t>       </a:t>
            </a:r>
            <a:r>
              <a:rPr b="1" lang="en" sz="1000">
                <a:solidFill>
                  <a:srgbClr val="CC7832"/>
                </a:solidFill>
              </a:rPr>
              <a:t>const </a:t>
            </a:r>
            <a:r>
              <a:rPr lang="en" sz="1000">
                <a:solidFill>
                  <a:srgbClr val="A9B7C6"/>
                </a:solidFill>
              </a:rPr>
              <a:t>packageJSON: </a:t>
            </a:r>
            <a:r>
              <a:rPr b="1" lang="en" sz="1000">
                <a:solidFill>
                  <a:srgbClr val="CC7832"/>
                </a:solidFill>
              </a:rPr>
              <a:t>any </a:t>
            </a:r>
            <a:r>
              <a:rPr lang="en" sz="1000">
                <a:solidFill>
                  <a:srgbClr val="A9B7C6"/>
                </a:solidFill>
              </a:rPr>
              <a:t>= JSON.</a:t>
            </a:r>
            <a:r>
              <a:rPr lang="en" sz="1000">
                <a:solidFill>
                  <a:srgbClr val="FFC66D"/>
                </a:solidFill>
              </a:rPr>
              <a:t>parse</a:t>
            </a:r>
            <a:r>
              <a:rPr lang="en" sz="1000">
                <a:solidFill>
                  <a:srgbClr val="A9B7C6"/>
                </a:solidFill>
              </a:rPr>
              <a:t>(fs.</a:t>
            </a:r>
            <a:r>
              <a:rPr lang="en" sz="1000">
                <a:solidFill>
                  <a:srgbClr val="FFC66D"/>
                </a:solidFill>
              </a:rPr>
              <a:t>readFileSync</a:t>
            </a:r>
            <a:r>
              <a:rPr lang="en" sz="1000">
                <a:solidFill>
                  <a:srgbClr val="A9B7C6"/>
                </a:solidFill>
              </a:rPr>
              <a:t>(</a:t>
            </a:r>
            <a:r>
              <a:rPr lang="en" sz="1000">
                <a:solidFill>
                  <a:srgbClr val="6A8759"/>
                </a:solidFill>
              </a:rPr>
              <a:t>'package.json'</a:t>
            </a:r>
            <a:r>
              <a:rPr lang="en" sz="1000">
                <a:solidFill>
                  <a:srgbClr val="CC7832"/>
                </a:solidFill>
              </a:rPr>
              <a:t>, </a:t>
            </a:r>
            <a:r>
              <a:rPr lang="en" sz="1000">
                <a:solidFill>
                  <a:srgbClr val="6A8759"/>
                </a:solidFill>
              </a:rPr>
              <a:t>'utf-8'</a:t>
            </a:r>
            <a:r>
              <a:rPr lang="en" sz="1000">
                <a:solidFill>
                  <a:srgbClr val="A9B7C6"/>
                </a:solidFill>
              </a:rPr>
              <a:t>))</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b="1" lang="en" sz="1000">
                <a:solidFill>
                  <a:srgbClr val="CC7832"/>
                </a:solidFill>
              </a:rPr>
              <a:t>this</a:t>
            </a:r>
            <a:r>
              <a:rPr lang="en" sz="1000">
                <a:solidFill>
                  <a:srgbClr val="A9B7C6"/>
                </a:solidFill>
              </a:rPr>
              <a:t>.</a:t>
            </a:r>
            <a:r>
              <a:rPr lang="en" sz="1000">
                <a:solidFill>
                  <a:srgbClr val="9876AA"/>
                </a:solidFill>
              </a:rPr>
              <a:t>appVersion </a:t>
            </a:r>
            <a:r>
              <a:rPr lang="en" sz="1000">
                <a:solidFill>
                  <a:srgbClr val="A9B7C6"/>
                </a:solidFill>
              </a:rPr>
              <a:t>= packageJSON.</a:t>
            </a:r>
            <a:r>
              <a:rPr lang="en" sz="1000">
                <a:solidFill>
                  <a:srgbClr val="9876AA"/>
                </a:solidFill>
              </a:rPr>
              <a:t>version</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b="1" lang="en" sz="1000">
                <a:solidFill>
                  <a:srgbClr val="CC7832"/>
                </a:solidFill>
              </a:rPr>
              <a:t>this</a:t>
            </a:r>
            <a:r>
              <a:rPr lang="en" sz="1000">
                <a:solidFill>
                  <a:srgbClr val="A9B7C6"/>
                </a:solidFill>
              </a:rPr>
              <a:t>.</a:t>
            </a:r>
            <a:r>
              <a:rPr lang="en" sz="1000">
                <a:solidFill>
                  <a:srgbClr val="9876AA"/>
                </a:solidFill>
              </a:rPr>
              <a:t>uiLogsService</a:t>
            </a:r>
            <a:r>
              <a:rPr lang="en" sz="1000">
                <a:solidFill>
                  <a:srgbClr val="A9B7C6"/>
                </a:solidFill>
              </a:rPr>
              <a:t>.</a:t>
            </a:r>
            <a:r>
              <a:rPr lang="en" sz="1000">
                <a:solidFill>
                  <a:srgbClr val="9876AA"/>
                </a:solidFill>
              </a:rPr>
              <a:t>userCount</a:t>
            </a:r>
            <a:r>
              <a:rPr lang="en" sz="1000">
                <a:solidFill>
                  <a:srgbClr val="A9B7C6"/>
                </a:solidFill>
              </a:rPr>
              <a:t>.</a:t>
            </a:r>
            <a:r>
              <a:rPr lang="en" sz="1000">
                <a:solidFill>
                  <a:srgbClr val="FFC66D"/>
                </a:solidFill>
              </a:rPr>
              <a:t>subscribe</a:t>
            </a:r>
            <a:r>
              <a:rPr lang="en" sz="1000">
                <a:solidFill>
                  <a:srgbClr val="A9B7C6"/>
                </a:solidFill>
              </a:rPr>
              <a:t>((count) =&gt; {</a:t>
            </a:r>
            <a:endParaRPr sz="1000">
              <a:solidFill>
                <a:srgbClr val="A9B7C6"/>
              </a:solidFill>
            </a:endParaRPr>
          </a:p>
          <a:p>
            <a:pPr indent="0" lvl="0" marL="0" rtl="0" algn="l">
              <a:spcBef>
                <a:spcPts val="0"/>
              </a:spcBef>
              <a:spcAft>
                <a:spcPts val="0"/>
              </a:spcAft>
              <a:buNone/>
            </a:pPr>
            <a:r>
              <a:rPr lang="en" sz="1000">
                <a:solidFill>
                  <a:srgbClr val="A9B7C6"/>
                </a:solidFill>
              </a:rPr>
              <a:t>           HealthcheckController.</a:t>
            </a:r>
            <a:r>
              <a:rPr i="1" lang="en" sz="1000">
                <a:solidFill>
                  <a:srgbClr val="9876AA"/>
                </a:solidFill>
              </a:rPr>
              <a:t>currentUserCount </a:t>
            </a:r>
            <a:r>
              <a:rPr lang="en" sz="1000">
                <a:solidFill>
                  <a:srgbClr val="A9B7C6"/>
                </a:solidFill>
              </a:rPr>
              <a:t>= count</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Logger.</a:t>
            </a:r>
            <a:r>
              <a:rPr i="1" lang="en" sz="1000">
                <a:solidFill>
                  <a:srgbClr val="FFC66D"/>
                </a:solidFill>
              </a:rPr>
              <a:t>log</a:t>
            </a:r>
            <a:r>
              <a:rPr lang="en" sz="1000">
                <a:solidFill>
                  <a:srgbClr val="A9B7C6"/>
                </a:solidFill>
              </a:rPr>
              <a:t>(</a:t>
            </a:r>
            <a:r>
              <a:rPr lang="en" sz="1000">
                <a:solidFill>
                  <a:srgbClr val="6A8759"/>
                </a:solidFill>
              </a:rPr>
              <a:t>'updating the count to: ' </a:t>
            </a:r>
            <a:r>
              <a:rPr lang="en" sz="1000">
                <a:solidFill>
                  <a:srgbClr val="A9B7C6"/>
                </a:solidFill>
              </a:rPr>
              <a:t>+ count)</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a:t>
            </a:r>
            <a:endParaRPr sz="1000">
              <a:solidFill>
                <a:srgbClr val="A9B7C6"/>
              </a:solidFill>
            </a:endParaRPr>
          </a:p>
          <a:p>
            <a:pPr indent="0" lvl="0" marL="0" rtl="0" algn="l">
              <a:spcBef>
                <a:spcPts val="0"/>
              </a:spcBef>
              <a:spcAft>
                <a:spcPts val="0"/>
              </a:spcAft>
              <a:buNone/>
            </a:pPr>
            <a:r>
              <a:t/>
            </a:r>
            <a:endParaRPr sz="1000">
              <a:solidFill>
                <a:srgbClr val="A9B7C6"/>
              </a:solidFill>
            </a:endParaRPr>
          </a:p>
          <a:p>
            <a:pPr indent="0" lvl="0" marL="0" rtl="0" algn="l">
              <a:spcBef>
                <a:spcPts val="0"/>
              </a:spcBef>
              <a:spcAft>
                <a:spcPts val="0"/>
              </a:spcAft>
              <a:buNone/>
            </a:pPr>
            <a:r>
              <a:rPr lang="en" sz="1000">
                <a:solidFill>
                  <a:srgbClr val="A9B7C6"/>
                </a:solidFill>
              </a:rPr>
              <a:t>   </a:t>
            </a:r>
            <a:r>
              <a:rPr lang="en" sz="1000">
                <a:solidFill>
                  <a:srgbClr val="BBB529"/>
                </a:solidFill>
              </a:rPr>
              <a:t>@Get</a:t>
            </a:r>
            <a:r>
              <a:rPr lang="en" sz="1000">
                <a:solidFill>
                  <a:srgbClr val="A9B7C6"/>
                </a:solidFill>
              </a:rPr>
              <a:t>()</a:t>
            </a:r>
            <a:endParaRPr sz="1000">
              <a:solidFill>
                <a:srgbClr val="A9B7C6"/>
              </a:solidFill>
            </a:endParaRPr>
          </a:p>
          <a:p>
            <a:pPr indent="0" lvl="0" marL="0" rtl="0" algn="l">
              <a:spcBef>
                <a:spcPts val="0"/>
              </a:spcBef>
              <a:spcAft>
                <a:spcPts val="0"/>
              </a:spcAft>
              <a:buNone/>
            </a:pPr>
            <a:r>
              <a:rPr lang="en" sz="1000">
                <a:solidFill>
                  <a:srgbClr val="A9B7C6"/>
                </a:solidFill>
              </a:rPr>
              <a:t>   </a:t>
            </a:r>
            <a:r>
              <a:rPr lang="en" sz="1000">
                <a:solidFill>
                  <a:srgbClr val="FFC66D"/>
                </a:solidFill>
              </a:rPr>
              <a:t>healthcheck</a:t>
            </a:r>
            <a:r>
              <a:rPr lang="en" sz="1000">
                <a:solidFill>
                  <a:srgbClr val="A9B7C6"/>
                </a:solidFill>
              </a:rPr>
              <a:t>() {</a:t>
            </a:r>
            <a:endParaRPr sz="1000">
              <a:solidFill>
                <a:srgbClr val="A9B7C6"/>
              </a:solidFill>
            </a:endParaRPr>
          </a:p>
          <a:p>
            <a:pPr indent="0" lvl="0" marL="0" rtl="0" algn="l">
              <a:spcBef>
                <a:spcPts val="0"/>
              </a:spcBef>
              <a:spcAft>
                <a:spcPts val="0"/>
              </a:spcAft>
              <a:buNone/>
            </a:pPr>
            <a:r>
              <a:rPr lang="en" sz="1000">
                <a:solidFill>
                  <a:srgbClr val="A9B7C6"/>
                </a:solidFill>
              </a:rPr>
              <a:t>       </a:t>
            </a:r>
            <a:r>
              <a:rPr b="1" lang="en" sz="1000">
                <a:solidFill>
                  <a:srgbClr val="CC7832"/>
                </a:solidFill>
              </a:rPr>
              <a:t>return </a:t>
            </a:r>
            <a:r>
              <a:rPr lang="en" sz="1000">
                <a:solidFill>
                  <a:srgbClr val="A9B7C6"/>
                </a:solidFill>
              </a:rPr>
              <a:t>{</a:t>
            </a:r>
            <a:endParaRPr sz="1000">
              <a:solidFill>
                <a:srgbClr val="A9B7C6"/>
              </a:solidFill>
            </a:endParaRPr>
          </a:p>
          <a:p>
            <a:pPr indent="0" lvl="0" marL="0" rtl="0" algn="l">
              <a:spcBef>
                <a:spcPts val="0"/>
              </a:spcBef>
              <a:spcAft>
                <a:spcPts val="0"/>
              </a:spcAft>
              <a:buNone/>
            </a:pPr>
            <a:r>
              <a:rPr lang="en" sz="1000">
                <a:solidFill>
                  <a:srgbClr val="A9B7C6"/>
                </a:solidFill>
              </a:rPr>
              <a:t>           </a:t>
            </a:r>
            <a:r>
              <a:rPr lang="en" sz="1000">
                <a:solidFill>
                  <a:srgbClr val="9876AA"/>
                </a:solidFill>
              </a:rPr>
              <a:t>appVersion</a:t>
            </a:r>
            <a:r>
              <a:rPr lang="en" sz="1000">
                <a:solidFill>
                  <a:srgbClr val="A9B7C6"/>
                </a:solidFill>
              </a:rPr>
              <a:t>: </a:t>
            </a:r>
            <a:r>
              <a:rPr b="1" lang="en" sz="1000">
                <a:solidFill>
                  <a:srgbClr val="CC7832"/>
                </a:solidFill>
              </a:rPr>
              <a:t>this</a:t>
            </a:r>
            <a:r>
              <a:rPr lang="en" sz="1000">
                <a:solidFill>
                  <a:srgbClr val="A9B7C6"/>
                </a:solidFill>
              </a:rPr>
              <a:t>.</a:t>
            </a:r>
            <a:r>
              <a:rPr lang="en" sz="1000">
                <a:solidFill>
                  <a:srgbClr val="9876AA"/>
                </a:solidFill>
              </a:rPr>
              <a:t>appVersion</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9876AA"/>
                </a:solidFill>
              </a:rPr>
              <a:t>uptime</a:t>
            </a:r>
            <a:r>
              <a:rPr lang="en" sz="1000">
                <a:solidFill>
                  <a:srgbClr val="A9B7C6"/>
                </a:solidFill>
              </a:rPr>
              <a:t>: process.</a:t>
            </a:r>
            <a:r>
              <a:rPr lang="en" sz="1000">
                <a:solidFill>
                  <a:srgbClr val="FFC66D"/>
                </a:solidFill>
              </a:rPr>
              <a:t>uptime</a:t>
            </a:r>
            <a:r>
              <a:rPr lang="en" sz="1000">
                <a:solidFill>
                  <a:srgbClr val="A9B7C6"/>
                </a:solidFill>
              </a:rPr>
              <a:t>()</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9876AA"/>
                </a:solidFill>
              </a:rPr>
              <a:t>memory</a:t>
            </a:r>
            <a:r>
              <a:rPr lang="en" sz="1000">
                <a:solidFill>
                  <a:srgbClr val="A9B7C6"/>
                </a:solidFill>
              </a:rPr>
              <a:t>: process.</a:t>
            </a:r>
            <a:r>
              <a:rPr lang="en" sz="1000">
                <a:solidFill>
                  <a:srgbClr val="FFC66D"/>
                </a:solidFill>
              </a:rPr>
              <a:t>memoryUsage</a:t>
            </a:r>
            <a:r>
              <a:rPr lang="en" sz="1000">
                <a:solidFill>
                  <a:srgbClr val="A9B7C6"/>
                </a:solidFill>
              </a:rPr>
              <a:t>()</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9876AA"/>
                </a:solidFill>
              </a:rPr>
              <a:t>platform</a:t>
            </a:r>
            <a:r>
              <a:rPr lang="en" sz="1000">
                <a:solidFill>
                  <a:srgbClr val="A9B7C6"/>
                </a:solidFill>
              </a:rPr>
              <a:t>: process.</a:t>
            </a:r>
            <a:r>
              <a:rPr lang="en" sz="1000">
                <a:solidFill>
                  <a:srgbClr val="9876AA"/>
                </a:solidFill>
              </a:rPr>
              <a:t>platform</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9876AA"/>
                </a:solidFill>
              </a:rPr>
              <a:t>status</a:t>
            </a:r>
            <a:r>
              <a:rPr lang="en" sz="1000">
                <a:solidFill>
                  <a:srgbClr val="A9B7C6"/>
                </a:solidFill>
              </a:rPr>
              <a:t>: HttpStatus.</a:t>
            </a:r>
            <a:r>
              <a:rPr i="1" lang="en" sz="1000">
                <a:solidFill>
                  <a:srgbClr val="9876AA"/>
                </a:solidFill>
              </a:rPr>
              <a:t>OK</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9876AA"/>
                </a:solidFill>
              </a:rPr>
              <a:t>currentUserCount</a:t>
            </a:r>
            <a:r>
              <a:rPr lang="en" sz="1000">
                <a:solidFill>
                  <a:srgbClr val="A9B7C6"/>
                </a:solidFill>
              </a:rPr>
              <a:t>: HealthcheckController.</a:t>
            </a:r>
            <a:r>
              <a:rPr i="1" lang="en" sz="1000">
                <a:solidFill>
                  <a:srgbClr val="9876AA"/>
                </a:solidFill>
              </a:rPr>
              <a:t>currentUserCount</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a:t>
            </a:r>
            <a:r>
              <a:rPr lang="en" sz="1000">
                <a:solidFill>
                  <a:srgbClr val="CC7832"/>
                </a:solidFill>
              </a:rPr>
              <a:t>;</a:t>
            </a:r>
            <a:endParaRPr sz="1000">
              <a:solidFill>
                <a:srgbClr val="CC7832"/>
              </a:solidFill>
            </a:endParaRPr>
          </a:p>
          <a:p>
            <a:pPr indent="0" lvl="0" marL="0" rtl="0" algn="l">
              <a:spcBef>
                <a:spcPts val="0"/>
              </a:spcBef>
              <a:spcAft>
                <a:spcPts val="0"/>
              </a:spcAft>
              <a:buNone/>
            </a:pPr>
            <a:r>
              <a:rPr lang="en" sz="1000">
                <a:solidFill>
                  <a:srgbClr val="CC7832"/>
                </a:solidFill>
              </a:rPr>
              <a:t>   </a:t>
            </a:r>
            <a:r>
              <a:rPr lang="en" sz="1000">
                <a:solidFill>
                  <a:srgbClr val="A9B7C6"/>
                </a:solidFill>
              </a:rPr>
              <a:t>}</a:t>
            </a:r>
            <a:endParaRPr sz="1000">
              <a:solidFill>
                <a:srgbClr val="A9B7C6"/>
              </a:solidFill>
            </a:endParaRPr>
          </a:p>
          <a:p>
            <a:pPr indent="0" lvl="0" marL="0" rtl="0" algn="l">
              <a:spcBef>
                <a:spcPts val="0"/>
              </a:spcBef>
              <a:spcAft>
                <a:spcPts val="0"/>
              </a:spcAft>
              <a:buNone/>
            </a:pPr>
            <a:r>
              <a:rPr lang="en" sz="1000">
                <a:solidFill>
                  <a:srgbClr val="A9B7C6"/>
                </a:solidFill>
              </a:rPr>
              <a:t>}</a:t>
            </a:r>
            <a:endParaRPr sz="1000">
              <a:solidFill>
                <a:srgbClr val="A9B7C6"/>
              </a:solidFill>
            </a:endParaRPr>
          </a:p>
          <a:p>
            <a:pPr indent="0" lvl="0" marL="0" rtl="0" algn="l">
              <a:spcBef>
                <a:spcPts val="0"/>
              </a:spcBef>
              <a:spcAft>
                <a:spcPts val="0"/>
              </a:spcAft>
              <a:buNone/>
            </a:pPr>
            <a:r>
              <a:t/>
            </a:r>
            <a:endParaRPr sz="1000">
              <a:solidFill>
                <a:srgbClr val="BBB529"/>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96"/>
          <p:cNvSpPr txBox="1"/>
          <p:nvPr>
            <p:ph type="title"/>
          </p:nvPr>
        </p:nvSpPr>
        <p:spPr>
          <a:xfrm>
            <a:off x="3857625" y="2150850"/>
            <a:ext cx="5286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谢谢你们</a:t>
            </a:r>
            <a:endParaRPr/>
          </a:p>
        </p:txBody>
      </p:sp>
      <p:pic>
        <p:nvPicPr>
          <p:cNvPr id="544" name="Google Shape;544;p96"/>
          <p:cNvPicPr preferRelativeResize="0"/>
          <p:nvPr/>
        </p:nvPicPr>
        <p:blipFill>
          <a:blip r:embed="rId3">
            <a:alphaModFix/>
          </a:blip>
          <a:stretch>
            <a:fillRect/>
          </a:stretch>
        </p:blipFill>
        <p:spPr>
          <a:xfrm>
            <a:off x="-12" y="0"/>
            <a:ext cx="3857626"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2884"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